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297" r:id="rId2"/>
    <p:sldId id="269" r:id="rId3"/>
    <p:sldId id="838841847" r:id="rId4"/>
    <p:sldId id="838841824" r:id="rId5"/>
    <p:sldId id="838841829" r:id="rId6"/>
    <p:sldId id="838841848" r:id="rId7"/>
    <p:sldId id="838841831" r:id="rId8"/>
    <p:sldId id="838841832" r:id="rId9"/>
    <p:sldId id="838841834" r:id="rId10"/>
    <p:sldId id="838841849" r:id="rId11"/>
    <p:sldId id="838841835" r:id="rId12"/>
    <p:sldId id="838841839" r:id="rId13"/>
    <p:sldId id="838841833" r:id="rId14"/>
    <p:sldId id="838841850" r:id="rId15"/>
    <p:sldId id="838841841" r:id="rId16"/>
    <p:sldId id="838841846" r:id="rId17"/>
    <p:sldId id="838841845" r:id="rId18"/>
    <p:sldId id="838841844" r:id="rId19"/>
    <p:sldId id="838841851" r:id="rId20"/>
    <p:sldId id="300" r:id="rId21"/>
    <p:sldId id="373" r:id="rId22"/>
    <p:sldId id="35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73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88"/>
    <p:restoredTop sz="94648"/>
  </p:normalViewPr>
  <p:slideViewPr>
    <p:cSldViewPr snapToGrid="0" snapToObjects="1">
      <p:cViewPr varScale="1">
        <p:scale>
          <a:sx n="70" d="100"/>
          <a:sy n="70" d="100"/>
        </p:scale>
        <p:origin x="152" y="52"/>
      </p:cViewPr>
      <p:guideLst/>
    </p:cSldViewPr>
  </p:slideViewPr>
  <p:notesTextViewPr>
    <p:cViewPr>
      <p:scale>
        <a:sx n="1" d="1"/>
        <a:sy n="1" d="1"/>
      </p:scale>
      <p:origin x="0" y="0"/>
    </p:cViewPr>
  </p:notesTextViewPr>
  <p:sorterViewPr>
    <p:cViewPr>
      <p:scale>
        <a:sx n="80" d="100"/>
        <a:sy n="80" d="100"/>
      </p:scale>
      <p:origin x="0" y="-110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Federal Budget</a:t>
            </a:r>
            <a:r>
              <a:rPr lang="en-US" b="1" baseline="0"/>
              <a:t> Deficit/Surplus as a % of GDP</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4881543197608523E-2"/>
          <c:y val="9.2098349317585732E-2"/>
          <c:w val="0.94040502691651906"/>
          <c:h val="0.84614990468524232"/>
        </c:manualLayout>
      </c:layout>
      <c:barChart>
        <c:barDir val="col"/>
        <c:grouping val="clustered"/>
        <c:varyColors val="0"/>
        <c:ser>
          <c:idx val="0"/>
          <c:order val="0"/>
          <c:spPr>
            <a:solidFill>
              <a:srgbClr val="36166D"/>
            </a:solidFill>
            <a:ln>
              <a:noFill/>
            </a:ln>
            <a:effectLst/>
          </c:spPr>
          <c:invertIfNegative val="0"/>
          <c:dPt>
            <c:idx val="64"/>
            <c:invertIfNegative val="0"/>
            <c:bubble3D val="0"/>
            <c:spPr>
              <a:solidFill>
                <a:srgbClr val="489ADB"/>
              </a:solidFill>
              <a:ln>
                <a:noFill/>
              </a:ln>
              <a:effectLst/>
            </c:spPr>
            <c:extLst>
              <c:ext xmlns:c16="http://schemas.microsoft.com/office/drawing/2014/chart" uri="{C3380CC4-5D6E-409C-BE32-E72D297353CC}">
                <c16:uniqueId val="{00000001-E1E3-4ECA-AB7C-38B5609312BC}"/>
              </c:ext>
            </c:extLst>
          </c:dPt>
          <c:dPt>
            <c:idx val="65"/>
            <c:invertIfNegative val="0"/>
            <c:bubble3D val="0"/>
            <c:spPr>
              <a:solidFill>
                <a:srgbClr val="489ADB"/>
              </a:solidFill>
              <a:ln>
                <a:noFill/>
              </a:ln>
              <a:effectLst/>
            </c:spPr>
            <c:extLst>
              <c:ext xmlns:c16="http://schemas.microsoft.com/office/drawing/2014/chart" uri="{C3380CC4-5D6E-409C-BE32-E72D297353CC}">
                <c16:uniqueId val="{00000003-E1E3-4ECA-AB7C-38B5609312BC}"/>
              </c:ext>
            </c:extLst>
          </c:dPt>
          <c:dPt>
            <c:idx val="66"/>
            <c:invertIfNegative val="0"/>
            <c:bubble3D val="0"/>
            <c:spPr>
              <a:solidFill>
                <a:srgbClr val="489ADB"/>
              </a:solidFill>
              <a:ln>
                <a:noFill/>
              </a:ln>
              <a:effectLst/>
            </c:spPr>
            <c:extLst>
              <c:ext xmlns:c16="http://schemas.microsoft.com/office/drawing/2014/chart" uri="{C3380CC4-5D6E-409C-BE32-E72D297353CC}">
                <c16:uniqueId val="{00000005-E1E3-4ECA-AB7C-38B5609312BC}"/>
              </c:ext>
            </c:extLst>
          </c:dPt>
          <c:dPt>
            <c:idx val="67"/>
            <c:invertIfNegative val="0"/>
            <c:bubble3D val="0"/>
            <c:spPr>
              <a:solidFill>
                <a:srgbClr val="489ADB"/>
              </a:solidFill>
              <a:ln>
                <a:noFill/>
              </a:ln>
              <a:effectLst/>
            </c:spPr>
            <c:extLst>
              <c:ext xmlns:c16="http://schemas.microsoft.com/office/drawing/2014/chart" uri="{C3380CC4-5D6E-409C-BE32-E72D297353CC}">
                <c16:uniqueId val="{00000007-E1E3-4ECA-AB7C-38B5609312BC}"/>
              </c:ext>
            </c:extLst>
          </c:dPt>
          <c:dPt>
            <c:idx val="68"/>
            <c:invertIfNegative val="0"/>
            <c:bubble3D val="0"/>
            <c:spPr>
              <a:solidFill>
                <a:srgbClr val="489ADB"/>
              </a:solidFill>
              <a:ln>
                <a:noFill/>
              </a:ln>
              <a:effectLst/>
            </c:spPr>
            <c:extLst>
              <c:ext xmlns:c16="http://schemas.microsoft.com/office/drawing/2014/chart" uri="{C3380CC4-5D6E-409C-BE32-E72D297353CC}">
                <c16:uniqueId val="{00000009-E1E3-4ECA-AB7C-38B5609312BC}"/>
              </c:ext>
            </c:extLst>
          </c:dPt>
          <c:dPt>
            <c:idx val="69"/>
            <c:invertIfNegative val="0"/>
            <c:bubble3D val="0"/>
            <c:spPr>
              <a:solidFill>
                <a:srgbClr val="489ADB"/>
              </a:solidFill>
              <a:ln>
                <a:noFill/>
              </a:ln>
              <a:effectLst/>
            </c:spPr>
            <c:extLst>
              <c:ext xmlns:c16="http://schemas.microsoft.com/office/drawing/2014/chart" uri="{C3380CC4-5D6E-409C-BE32-E72D297353CC}">
                <c16:uniqueId val="{0000000B-E1E3-4ECA-AB7C-38B5609312BC}"/>
              </c:ext>
            </c:extLst>
          </c:dPt>
          <c:dPt>
            <c:idx val="70"/>
            <c:invertIfNegative val="0"/>
            <c:bubble3D val="0"/>
            <c:spPr>
              <a:solidFill>
                <a:srgbClr val="489ADB"/>
              </a:solidFill>
              <a:ln>
                <a:noFill/>
              </a:ln>
              <a:effectLst/>
            </c:spPr>
            <c:extLst>
              <c:ext xmlns:c16="http://schemas.microsoft.com/office/drawing/2014/chart" uri="{C3380CC4-5D6E-409C-BE32-E72D297353CC}">
                <c16:uniqueId val="{0000000D-E1E3-4ECA-AB7C-38B5609312BC}"/>
              </c:ext>
            </c:extLst>
          </c:dPt>
          <c:dPt>
            <c:idx val="71"/>
            <c:invertIfNegative val="0"/>
            <c:bubble3D val="0"/>
            <c:spPr>
              <a:solidFill>
                <a:srgbClr val="489ADB"/>
              </a:solidFill>
              <a:ln>
                <a:noFill/>
              </a:ln>
              <a:effectLst/>
            </c:spPr>
            <c:extLst>
              <c:ext xmlns:c16="http://schemas.microsoft.com/office/drawing/2014/chart" uri="{C3380CC4-5D6E-409C-BE32-E72D297353CC}">
                <c16:uniqueId val="{0000000F-E1E3-4ECA-AB7C-38B5609312BC}"/>
              </c:ext>
            </c:extLst>
          </c:dPt>
          <c:dPt>
            <c:idx val="72"/>
            <c:invertIfNegative val="0"/>
            <c:bubble3D val="0"/>
            <c:spPr>
              <a:solidFill>
                <a:srgbClr val="489ADB"/>
              </a:solidFill>
              <a:ln>
                <a:noFill/>
              </a:ln>
              <a:effectLst/>
            </c:spPr>
            <c:extLst>
              <c:ext xmlns:c16="http://schemas.microsoft.com/office/drawing/2014/chart" uri="{C3380CC4-5D6E-409C-BE32-E72D297353CC}">
                <c16:uniqueId val="{00000011-E1E3-4ECA-AB7C-38B5609312BC}"/>
              </c:ext>
            </c:extLst>
          </c:dPt>
          <c:dPt>
            <c:idx val="73"/>
            <c:invertIfNegative val="0"/>
            <c:bubble3D val="0"/>
            <c:spPr>
              <a:solidFill>
                <a:srgbClr val="489ADB"/>
              </a:solidFill>
              <a:ln>
                <a:noFill/>
              </a:ln>
              <a:effectLst/>
            </c:spPr>
            <c:extLst>
              <c:ext xmlns:c16="http://schemas.microsoft.com/office/drawing/2014/chart" uri="{C3380CC4-5D6E-409C-BE32-E72D297353CC}">
                <c16:uniqueId val="{00000013-E1E3-4ECA-AB7C-38B5609312BC}"/>
              </c:ext>
            </c:extLst>
          </c:dPt>
          <c:dPt>
            <c:idx val="74"/>
            <c:invertIfNegative val="0"/>
            <c:bubble3D val="0"/>
            <c:spPr>
              <a:solidFill>
                <a:srgbClr val="489ADB"/>
              </a:solidFill>
              <a:ln>
                <a:noFill/>
              </a:ln>
              <a:effectLst/>
            </c:spPr>
            <c:extLst>
              <c:ext xmlns:c16="http://schemas.microsoft.com/office/drawing/2014/chart" uri="{C3380CC4-5D6E-409C-BE32-E72D297353CC}">
                <c16:uniqueId val="{00000015-E1E3-4ECA-AB7C-38B5609312BC}"/>
              </c:ext>
            </c:extLst>
          </c:dPt>
          <c:cat>
            <c:numRef>
              <c:f>DATA!$B$2:$B$76</c:f>
              <c:numCache>
                <c:formatCode>yyyy</c:formatCode>
                <c:ptCount val="75"/>
                <c:pt idx="0">
                  <c:v>21916</c:v>
                </c:pt>
                <c:pt idx="1">
                  <c:v>22282</c:v>
                </c:pt>
                <c:pt idx="2">
                  <c:v>22647</c:v>
                </c:pt>
                <c:pt idx="3">
                  <c:v>23012</c:v>
                </c:pt>
                <c:pt idx="4">
                  <c:v>23377</c:v>
                </c:pt>
                <c:pt idx="5">
                  <c:v>23743</c:v>
                </c:pt>
                <c:pt idx="6">
                  <c:v>24108</c:v>
                </c:pt>
                <c:pt idx="7">
                  <c:v>24473</c:v>
                </c:pt>
                <c:pt idx="8">
                  <c:v>24838</c:v>
                </c:pt>
                <c:pt idx="9">
                  <c:v>25204</c:v>
                </c:pt>
                <c:pt idx="10">
                  <c:v>25569</c:v>
                </c:pt>
                <c:pt idx="11">
                  <c:v>25934</c:v>
                </c:pt>
                <c:pt idx="12">
                  <c:v>26299</c:v>
                </c:pt>
                <c:pt idx="13">
                  <c:v>26665</c:v>
                </c:pt>
                <c:pt idx="14">
                  <c:v>27030</c:v>
                </c:pt>
                <c:pt idx="15">
                  <c:v>27395</c:v>
                </c:pt>
                <c:pt idx="16">
                  <c:v>27760</c:v>
                </c:pt>
                <c:pt idx="17">
                  <c:v>28126</c:v>
                </c:pt>
                <c:pt idx="18">
                  <c:v>28491</c:v>
                </c:pt>
                <c:pt idx="19">
                  <c:v>28856</c:v>
                </c:pt>
                <c:pt idx="20">
                  <c:v>29221</c:v>
                </c:pt>
                <c:pt idx="21">
                  <c:v>29587</c:v>
                </c:pt>
                <c:pt idx="22">
                  <c:v>29952</c:v>
                </c:pt>
                <c:pt idx="23">
                  <c:v>30317</c:v>
                </c:pt>
                <c:pt idx="24">
                  <c:v>30682</c:v>
                </c:pt>
                <c:pt idx="25">
                  <c:v>31048</c:v>
                </c:pt>
                <c:pt idx="26">
                  <c:v>31413</c:v>
                </c:pt>
                <c:pt idx="27">
                  <c:v>31778</c:v>
                </c:pt>
                <c:pt idx="28">
                  <c:v>32143</c:v>
                </c:pt>
                <c:pt idx="29">
                  <c:v>32509</c:v>
                </c:pt>
                <c:pt idx="30">
                  <c:v>32874</c:v>
                </c:pt>
                <c:pt idx="31">
                  <c:v>33239</c:v>
                </c:pt>
                <c:pt idx="32">
                  <c:v>33604</c:v>
                </c:pt>
                <c:pt idx="33">
                  <c:v>33970</c:v>
                </c:pt>
                <c:pt idx="34">
                  <c:v>34335</c:v>
                </c:pt>
                <c:pt idx="35">
                  <c:v>34700</c:v>
                </c:pt>
                <c:pt idx="36">
                  <c:v>35065</c:v>
                </c:pt>
                <c:pt idx="37">
                  <c:v>35431</c:v>
                </c:pt>
                <c:pt idx="38">
                  <c:v>35796</c:v>
                </c:pt>
                <c:pt idx="39">
                  <c:v>36161</c:v>
                </c:pt>
                <c:pt idx="40">
                  <c:v>36526</c:v>
                </c:pt>
                <c:pt idx="41">
                  <c:v>36892</c:v>
                </c:pt>
                <c:pt idx="42">
                  <c:v>37257</c:v>
                </c:pt>
                <c:pt idx="43">
                  <c:v>37622</c:v>
                </c:pt>
                <c:pt idx="44">
                  <c:v>37987</c:v>
                </c:pt>
                <c:pt idx="45">
                  <c:v>38353</c:v>
                </c:pt>
                <c:pt idx="46">
                  <c:v>38718</c:v>
                </c:pt>
                <c:pt idx="47">
                  <c:v>39083</c:v>
                </c:pt>
                <c:pt idx="48">
                  <c:v>39448</c:v>
                </c:pt>
                <c:pt idx="49">
                  <c:v>39814</c:v>
                </c:pt>
                <c:pt idx="50">
                  <c:v>40179</c:v>
                </c:pt>
                <c:pt idx="51">
                  <c:v>40544</c:v>
                </c:pt>
                <c:pt idx="52">
                  <c:v>40909</c:v>
                </c:pt>
                <c:pt idx="53">
                  <c:v>41275</c:v>
                </c:pt>
                <c:pt idx="54">
                  <c:v>41640</c:v>
                </c:pt>
                <c:pt idx="55">
                  <c:v>42005</c:v>
                </c:pt>
                <c:pt idx="56">
                  <c:v>42370</c:v>
                </c:pt>
                <c:pt idx="57">
                  <c:v>42736</c:v>
                </c:pt>
                <c:pt idx="58">
                  <c:v>43101</c:v>
                </c:pt>
                <c:pt idx="59">
                  <c:v>43466</c:v>
                </c:pt>
                <c:pt idx="60">
                  <c:v>43831</c:v>
                </c:pt>
                <c:pt idx="61">
                  <c:v>44197</c:v>
                </c:pt>
                <c:pt idx="62">
                  <c:v>44562</c:v>
                </c:pt>
                <c:pt idx="63">
                  <c:v>44927</c:v>
                </c:pt>
                <c:pt idx="64">
                  <c:v>45292</c:v>
                </c:pt>
                <c:pt idx="65">
                  <c:v>45658</c:v>
                </c:pt>
                <c:pt idx="66">
                  <c:v>46023</c:v>
                </c:pt>
                <c:pt idx="67">
                  <c:v>46388</c:v>
                </c:pt>
                <c:pt idx="68">
                  <c:v>46753</c:v>
                </c:pt>
                <c:pt idx="69">
                  <c:v>47119</c:v>
                </c:pt>
                <c:pt idx="70">
                  <c:v>47484</c:v>
                </c:pt>
                <c:pt idx="71">
                  <c:v>47849</c:v>
                </c:pt>
                <c:pt idx="72">
                  <c:v>48214</c:v>
                </c:pt>
                <c:pt idx="73">
                  <c:v>48580</c:v>
                </c:pt>
                <c:pt idx="74">
                  <c:v>48945</c:v>
                </c:pt>
              </c:numCache>
            </c:numRef>
          </c:cat>
          <c:val>
            <c:numRef>
              <c:f>DATA!$C$2:$C$76</c:f>
              <c:numCache>
                <c:formatCode>0.0</c:formatCode>
                <c:ptCount val="75"/>
                <c:pt idx="0">
                  <c:v>0.1</c:v>
                </c:pt>
                <c:pt idx="1">
                  <c:v>-0.6</c:v>
                </c:pt>
                <c:pt idx="2">
                  <c:v>-1.22</c:v>
                </c:pt>
                <c:pt idx="3">
                  <c:v>-0.76900000000000002</c:v>
                </c:pt>
                <c:pt idx="4">
                  <c:v>-0.89400000000000002</c:v>
                </c:pt>
                <c:pt idx="5">
                  <c:v>-0.19900000000000001</c:v>
                </c:pt>
                <c:pt idx="6">
                  <c:v>-0.47399999999999998</c:v>
                </c:pt>
                <c:pt idx="7">
                  <c:v>-1.0329999999999999</c:v>
                </c:pt>
                <c:pt idx="8">
                  <c:v>-2.8029999999999999</c:v>
                </c:pt>
                <c:pt idx="9">
                  <c:v>0.33100000000000002</c:v>
                </c:pt>
                <c:pt idx="10">
                  <c:v>-0.27200000000000002</c:v>
                </c:pt>
                <c:pt idx="11">
                  <c:v>-2.0630000000000002</c:v>
                </c:pt>
                <c:pt idx="12">
                  <c:v>-1.9219999999999999</c:v>
                </c:pt>
                <c:pt idx="13">
                  <c:v>-1.1020000000000001</c:v>
                </c:pt>
                <c:pt idx="14">
                  <c:v>-0.41399999999999998</c:v>
                </c:pt>
                <c:pt idx="15">
                  <c:v>-3.3130000000000002</c:v>
                </c:pt>
                <c:pt idx="16">
                  <c:v>-4.1280000000000001</c:v>
                </c:pt>
                <c:pt idx="17">
                  <c:v>-2.6509999999999998</c:v>
                </c:pt>
                <c:pt idx="18">
                  <c:v>-2.6030000000000002</c:v>
                </c:pt>
                <c:pt idx="19">
                  <c:v>-1.587</c:v>
                </c:pt>
                <c:pt idx="20">
                  <c:v>-2.6440000000000001</c:v>
                </c:pt>
                <c:pt idx="21">
                  <c:v>-2.52</c:v>
                </c:pt>
                <c:pt idx="22">
                  <c:v>-3.8620000000000001</c:v>
                </c:pt>
                <c:pt idx="23">
                  <c:v>-5.8769999999999998</c:v>
                </c:pt>
                <c:pt idx="24">
                  <c:v>-4.694</c:v>
                </c:pt>
                <c:pt idx="25">
                  <c:v>-4.9779999999999998</c:v>
                </c:pt>
                <c:pt idx="26">
                  <c:v>-4.8879999999999999</c:v>
                </c:pt>
                <c:pt idx="27">
                  <c:v>-3.141</c:v>
                </c:pt>
                <c:pt idx="28">
                  <c:v>-3.02</c:v>
                </c:pt>
                <c:pt idx="29">
                  <c:v>-2.7480000000000002</c:v>
                </c:pt>
                <c:pt idx="30">
                  <c:v>-3.7469999999999999</c:v>
                </c:pt>
                <c:pt idx="31">
                  <c:v>-4.4189999999999996</c:v>
                </c:pt>
                <c:pt idx="32">
                  <c:v>-4.5250000000000004</c:v>
                </c:pt>
                <c:pt idx="33">
                  <c:v>-3.7639999999999998</c:v>
                </c:pt>
                <c:pt idx="34">
                  <c:v>-2.831</c:v>
                </c:pt>
                <c:pt idx="35">
                  <c:v>-2.169</c:v>
                </c:pt>
                <c:pt idx="36">
                  <c:v>-1.351</c:v>
                </c:pt>
                <c:pt idx="37">
                  <c:v>-0.25900000000000001</c:v>
                </c:pt>
                <c:pt idx="38">
                  <c:v>0.77600000000000002</c:v>
                </c:pt>
                <c:pt idx="39">
                  <c:v>1.325</c:v>
                </c:pt>
                <c:pt idx="40">
                  <c:v>2.335</c:v>
                </c:pt>
                <c:pt idx="41">
                  <c:v>1.218</c:v>
                </c:pt>
                <c:pt idx="42">
                  <c:v>-1.4570000000000001</c:v>
                </c:pt>
                <c:pt idx="43">
                  <c:v>-3.3479999999999999</c:v>
                </c:pt>
                <c:pt idx="44">
                  <c:v>-3.431</c:v>
                </c:pt>
                <c:pt idx="45">
                  <c:v>-2.4790000000000001</c:v>
                </c:pt>
                <c:pt idx="46">
                  <c:v>-1.82</c:v>
                </c:pt>
                <c:pt idx="47">
                  <c:v>-1.123</c:v>
                </c:pt>
                <c:pt idx="48">
                  <c:v>-3.0990000000000002</c:v>
                </c:pt>
                <c:pt idx="49">
                  <c:v>-9.7650000000000006</c:v>
                </c:pt>
                <c:pt idx="50">
                  <c:v>-8.6959999999999997</c:v>
                </c:pt>
                <c:pt idx="51">
                  <c:v>-8.4030000000000005</c:v>
                </c:pt>
                <c:pt idx="52">
                  <c:v>-6.6829999999999998</c:v>
                </c:pt>
                <c:pt idx="53">
                  <c:v>-4.0730000000000004</c:v>
                </c:pt>
                <c:pt idx="54">
                  <c:v>-2.782</c:v>
                </c:pt>
                <c:pt idx="55">
                  <c:v>-2.4329999999999998</c:v>
                </c:pt>
                <c:pt idx="56">
                  <c:v>-3.1360000000000001</c:v>
                </c:pt>
                <c:pt idx="57">
                  <c:v>-3.4350000000000001</c:v>
                </c:pt>
                <c:pt idx="58">
                  <c:v>-3.8130000000000002</c:v>
                </c:pt>
                <c:pt idx="59">
                  <c:v>-4.6230000000000002</c:v>
                </c:pt>
                <c:pt idx="60">
                  <c:v>-14.712</c:v>
                </c:pt>
                <c:pt idx="61">
                  <c:v>-12.1</c:v>
                </c:pt>
                <c:pt idx="62">
                  <c:v>-5.4370000000000003</c:v>
                </c:pt>
                <c:pt idx="63">
                  <c:v>-6.28</c:v>
                </c:pt>
                <c:pt idx="64">
                  <c:v>-6.7280000000000006</c:v>
                </c:pt>
                <c:pt idx="65">
                  <c:v>-6.5230000000000006</c:v>
                </c:pt>
                <c:pt idx="66">
                  <c:v>-5.9990000000000006</c:v>
                </c:pt>
                <c:pt idx="67">
                  <c:v>-5.4930000000000003</c:v>
                </c:pt>
                <c:pt idx="68">
                  <c:v>-5.8660000000000005</c:v>
                </c:pt>
                <c:pt idx="69">
                  <c:v>-5.6750000000000007</c:v>
                </c:pt>
                <c:pt idx="70">
                  <c:v>-6.1510000000000007</c:v>
                </c:pt>
                <c:pt idx="71">
                  <c:v>-6.1670000000000007</c:v>
                </c:pt>
                <c:pt idx="72">
                  <c:v>-6.4730000000000008</c:v>
                </c:pt>
                <c:pt idx="73">
                  <c:v>-7.0750000000000002</c:v>
                </c:pt>
                <c:pt idx="74">
                  <c:v>-6.9130000000000003</c:v>
                </c:pt>
              </c:numCache>
            </c:numRef>
          </c:val>
          <c:extLst>
            <c:ext xmlns:c16="http://schemas.microsoft.com/office/drawing/2014/chart" uri="{C3380CC4-5D6E-409C-BE32-E72D297353CC}">
              <c16:uniqueId val="{00000016-E1E3-4ECA-AB7C-38B5609312BC}"/>
            </c:ext>
          </c:extLst>
        </c:ser>
        <c:dLbls>
          <c:showLegendKey val="0"/>
          <c:showVal val="0"/>
          <c:showCatName val="0"/>
          <c:showSerName val="0"/>
          <c:showPercent val="0"/>
          <c:showBubbleSize val="0"/>
        </c:dLbls>
        <c:gapWidth val="109"/>
        <c:overlap val="-27"/>
        <c:axId val="108725743"/>
        <c:axId val="108726223"/>
      </c:barChart>
      <c:dateAx>
        <c:axId val="108725743"/>
        <c:scaling>
          <c:orientation val="minMax"/>
        </c:scaling>
        <c:delete val="0"/>
        <c:axPos val="b"/>
        <c:numFmt formatCode="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726223"/>
        <c:crosses val="autoZero"/>
        <c:auto val="1"/>
        <c:lblOffset val="100"/>
        <c:baseTimeUnit val="years"/>
        <c:majorUnit val="5"/>
        <c:majorTimeUnit val="years"/>
      </c:dateAx>
      <c:valAx>
        <c:axId val="10872622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725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95A223-FB52-E940-9989-7CAECDFB121C}"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BF5AB-031F-EF4E-8140-175F4BFF3D92}" type="slidenum">
              <a:rPr lang="en-US" smtClean="0"/>
              <a:t>‹#›</a:t>
            </a:fld>
            <a:endParaRPr lang="en-US"/>
          </a:p>
        </p:txBody>
      </p:sp>
    </p:spTree>
    <p:extLst>
      <p:ext uri="{BB962C8B-B14F-4D97-AF65-F5344CB8AC3E}">
        <p14:creationId xmlns:p14="http://schemas.microsoft.com/office/powerpoint/2010/main" val="387746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808080"/>
                </a:solidFill>
                <a:effectLst/>
                <a:latin typeface="Arial" panose="020B0604020202020204" pitchFamily="34" charset="0"/>
                <a:ea typeface="Calibri" panose="020F0502020204030204" pitchFamily="34" charset="0"/>
                <a:cs typeface="Arial" panose="020B0604020202020204" pitchFamily="34" charset="0"/>
              </a:rPr>
              <a:t>Going into the year, our three themes were that the Fed would go from foe to friend and finally cut interest rates, the economy would cool into a soft-landing and volatility would pick up. These three themes are playing out, apart from volatility picking up. However, the potential drivers for volatility are still there and we would not be surprised to see some volatility heading into 2025. Let’s get started with the Fed, whose projections for 2024 were also pretty good.</a:t>
            </a:r>
          </a:p>
          <a:p>
            <a:endParaRPr lang="en-US" dirty="0"/>
          </a:p>
        </p:txBody>
      </p:sp>
      <p:sp>
        <p:nvSpPr>
          <p:cNvPr id="4" name="Slide Number Placeholder 3"/>
          <p:cNvSpPr>
            <a:spLocks noGrp="1"/>
          </p:cNvSpPr>
          <p:nvPr>
            <p:ph type="sldNum" sz="quarter" idx="5"/>
          </p:nvPr>
        </p:nvSpPr>
        <p:spPr/>
        <p:txBody>
          <a:bodyPr/>
          <a:lstStyle/>
          <a:p>
            <a:fld id="{652BF5AB-031F-EF4E-8140-175F4BFF3D92}" type="slidenum">
              <a:rPr lang="en-US" smtClean="0"/>
              <a:t>2</a:t>
            </a:fld>
            <a:endParaRPr lang="en-US"/>
          </a:p>
        </p:txBody>
      </p:sp>
    </p:spTree>
    <p:extLst>
      <p:ext uri="{BB962C8B-B14F-4D97-AF65-F5344CB8AC3E}">
        <p14:creationId xmlns:p14="http://schemas.microsoft.com/office/powerpoint/2010/main" val="1447348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300"/>
              </a:lnSpc>
              <a:spcBef>
                <a:spcPts val="0"/>
              </a:spcBef>
              <a:spcAft>
                <a:spcPts val="0"/>
              </a:spcAft>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We noted in past commentaries that stock returns in past election years are pretty good. Going back to 1960 the average S&amp;P 500 return in election years was 10.5%. Regardless of if an incumbent party, challenger party, Democrat or Republican won, stocks were up, on average. The differences in returns can largely be explained by outliers unrelated to the election, such as the tech bubble and financial crisis.</a:t>
            </a:r>
          </a:p>
          <a:p>
            <a:pPr marL="0" marR="0" algn="just">
              <a:lnSpc>
                <a:spcPts val="1300"/>
              </a:lnSpc>
              <a:spcBef>
                <a:spcPts val="0"/>
              </a:spcBef>
              <a:spcAft>
                <a:spcPts val="0"/>
              </a:spcAft>
            </a:pPr>
            <a:endPar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ts val="1300"/>
              </a:lnSpc>
              <a:spcBef>
                <a:spcPts val="0"/>
              </a:spcBef>
              <a:spcAft>
                <a:spcPts val="0"/>
              </a:spcAft>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We looked at the 60 days prior to the election. Leading up to the election was slightly negative, but again skewed by events such as the financial crisis and pandemic. </a:t>
            </a:r>
          </a:p>
          <a:p>
            <a:pPr marL="0" marR="0" algn="just">
              <a:lnSpc>
                <a:spcPts val="1300"/>
              </a:lnSpc>
              <a:spcBef>
                <a:spcPts val="0"/>
              </a:spcBef>
              <a:spcAft>
                <a:spcPts val="0"/>
              </a:spcAft>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9319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Returns after the election were positive. With that in mind, we could still see short-term volatility around the election. </a:t>
            </a:r>
            <a:r>
              <a:rPr lang="en-US" sz="800" dirty="0">
                <a:solidFill>
                  <a:schemeClr val="dk1"/>
                </a:solidFill>
                <a:effectLst/>
                <a:latin typeface="Calibri"/>
                <a:ea typeface="Calibri"/>
                <a:cs typeface="Calibri"/>
              </a:rPr>
              <a: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9473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300"/>
              </a:lnSpc>
              <a:spcBef>
                <a:spcPts val="0"/>
              </a:spcBef>
              <a:spcAft>
                <a:spcPts val="0"/>
              </a:spcAft>
            </a:pPr>
            <a:r>
              <a:rPr lang="en-US" sz="1800" dirty="0">
                <a:solidFill>
                  <a:srgbClr val="262626"/>
                </a:solidFill>
                <a:effectLst/>
                <a:latin typeface="Arial" panose="020B0604020202020204" pitchFamily="34" charset="0"/>
                <a:ea typeface="Calibri" panose="020F0502020204030204" pitchFamily="34" charset="0"/>
                <a:cs typeface="Arial" panose="020B0604020202020204" pitchFamily="34" charset="0"/>
              </a:rPr>
              <a:t>Regardless of who wins the election, the winner will likely be faced with a split congress, making any significant legislation like tax cuts or tax increases difficult. Even if the future president is fortunate enough to have his or her party in control of both chambers of Congress, big spending initiatives will be difficult due to budget constraints. Currently the United States is running large budget deficits and is projected to do so long into the future as seen in this chart. The grandest of plans will require money and both candidates would be reluctant to add significantly to this deficit. </a:t>
            </a:r>
            <a:endPar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1679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Calibri"/>
                <a:cs typeface="Calibri"/>
                <a:sym typeface="Calibri"/>
              </a:rPr>
              <a:t>What this means for markets?</a:t>
            </a:r>
          </a:p>
          <a:p>
            <a:endParaRPr lang="en-US" dirty="0"/>
          </a:p>
        </p:txBody>
      </p:sp>
      <p:sp>
        <p:nvSpPr>
          <p:cNvPr id="4" name="Slide Number Placeholder 3"/>
          <p:cNvSpPr>
            <a:spLocks noGrp="1"/>
          </p:cNvSpPr>
          <p:nvPr>
            <p:ph type="sldNum" sz="quarter" idx="5"/>
          </p:nvPr>
        </p:nvSpPr>
        <p:spPr/>
        <p:txBody>
          <a:bodyPr/>
          <a:lstStyle/>
          <a:p>
            <a:fld id="{652BF5AB-031F-EF4E-8140-175F4BFF3D92}" type="slidenum">
              <a:rPr lang="en-US" smtClean="0"/>
              <a:t>14</a:t>
            </a:fld>
            <a:endParaRPr lang="en-US"/>
          </a:p>
        </p:txBody>
      </p:sp>
    </p:spTree>
    <p:extLst>
      <p:ext uri="{BB962C8B-B14F-4D97-AF65-F5344CB8AC3E}">
        <p14:creationId xmlns:p14="http://schemas.microsoft.com/office/powerpoint/2010/main" val="4028409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backdrop. Momentum and breadth is improving. Large cap stocks have outpaced mid and small cap stocks but diversification is starting to pay off again.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3653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valuations are still high. Although this is mostly a large cap story and another reason why smaller cap stocks are starting to catch up.</a:t>
            </a:r>
          </a:p>
          <a:p>
            <a:endParaRPr lang="en-US" dirty="0"/>
          </a:p>
        </p:txBody>
      </p:sp>
      <p:sp>
        <p:nvSpPr>
          <p:cNvPr id="4" name="Slide Number Placeholder 3"/>
          <p:cNvSpPr>
            <a:spLocks noGrp="1"/>
          </p:cNvSpPr>
          <p:nvPr>
            <p:ph type="sldNum" sz="quarter" idx="5"/>
          </p:nvPr>
        </p:nvSpPr>
        <p:spPr/>
        <p:txBody>
          <a:bodyPr/>
          <a:lstStyle/>
          <a:p>
            <a:fld id="{652BF5AB-031F-EF4E-8140-175F4BFF3D92}" type="slidenum">
              <a:rPr lang="en-US" smtClean="0"/>
              <a:t>16</a:t>
            </a:fld>
            <a:endParaRPr lang="en-US"/>
          </a:p>
        </p:txBody>
      </p:sp>
    </p:spTree>
    <p:extLst>
      <p:ext uri="{BB962C8B-B14F-4D97-AF65-F5344CB8AC3E}">
        <p14:creationId xmlns:p14="http://schemas.microsoft.com/office/powerpoint/2010/main" val="2061619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yield curve is improving which is a good sign for banks and maybe the economy. Banks pay depositors at short term interest rates for savings accounts and CDs. They make money with longer-term interest rates such as mortgages. When short-term rates are higher than longer-term rates that is problematic for banks. A reversal of this trend will help them.</a:t>
            </a:r>
          </a:p>
          <a:p>
            <a:endParaRPr lang="en-US" dirty="0"/>
          </a:p>
        </p:txBody>
      </p:sp>
      <p:sp>
        <p:nvSpPr>
          <p:cNvPr id="4" name="Slide Number Placeholder 3"/>
          <p:cNvSpPr>
            <a:spLocks noGrp="1"/>
          </p:cNvSpPr>
          <p:nvPr>
            <p:ph type="sldNum" sz="quarter" idx="5"/>
          </p:nvPr>
        </p:nvSpPr>
        <p:spPr/>
        <p:txBody>
          <a:bodyPr/>
          <a:lstStyle/>
          <a:p>
            <a:fld id="{652BF5AB-031F-EF4E-8140-175F4BFF3D92}" type="slidenum">
              <a:rPr lang="en-US" smtClean="0"/>
              <a:t>17</a:t>
            </a:fld>
            <a:endParaRPr lang="en-US"/>
          </a:p>
        </p:txBody>
      </p:sp>
    </p:spTree>
    <p:extLst>
      <p:ext uri="{BB962C8B-B14F-4D97-AF65-F5344CB8AC3E}">
        <p14:creationId xmlns:p14="http://schemas.microsoft.com/office/powerpoint/2010/main" val="1118811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62626"/>
                </a:solidFill>
                <a:effectLst/>
                <a:latin typeface="Arial" panose="020B0604020202020204" pitchFamily="34" charset="0"/>
                <a:ea typeface="Calibri" panose="020F0502020204030204" pitchFamily="34" charset="0"/>
                <a:cs typeface="Arial" panose="020B0604020202020204" pitchFamily="34" charset="0"/>
              </a:rPr>
              <a:t>This high yield spread over risk-free Treasury bonds remains relatively tight though. Bond investors are not being rewarded as much for taking this extra risk. This is good news for the economy, as bond investors are telling us they view recession risk as low, but this can also change quickly. We are currently cautious on high yield bonds. We still recommend owning them as part of a diversified bond portfolio but are mindful of the risk and return relationship in this </a:t>
            </a:r>
            <a:r>
              <a:rPr lang="en-US" sz="1200" b="0" i="0" u="none" strike="noStrike" cap="none" dirty="0">
                <a:solidFill>
                  <a:srgbClr val="262626"/>
                </a:solidFill>
                <a:effectLst/>
                <a:latin typeface="Arial" panose="020B0604020202020204" pitchFamily="34" charset="0"/>
                <a:ea typeface="Calibri" panose="020F0502020204030204" pitchFamily="34" charset="0"/>
                <a:cs typeface="Arial" panose="020B0604020202020204" pitchFamily="34" charset="0"/>
                <a:sym typeface="Calibri"/>
              </a:rPr>
              <a:t>asset class. This chart shows </a:t>
            </a:r>
            <a:r>
              <a:rPr lang="en-US" sz="1200" dirty="0">
                <a:solidFill>
                  <a:srgbClr val="262626"/>
                </a:solidFill>
                <a:effectLst/>
                <a:latin typeface="Arial" panose="020B0604020202020204" pitchFamily="34" charset="0"/>
                <a:ea typeface="Calibri" panose="020F0502020204030204" pitchFamily="34" charset="0"/>
                <a:cs typeface="Arial" panose="020B0604020202020204" pitchFamily="34" charset="0"/>
              </a:rPr>
              <a:t>the high yield spreads relative to their average. The average is skewed by recessions which are highlighted using gray bands, but you can still see that spreads are low relative to history.</a:t>
            </a:r>
            <a:endParaRPr lang="en-US" sz="1200" dirty="0">
              <a:solidFill>
                <a:srgbClr val="80808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52BF5AB-031F-EF4E-8140-175F4BFF3D92}" type="slidenum">
              <a:rPr lang="en-US" smtClean="0"/>
              <a:t>18</a:t>
            </a:fld>
            <a:endParaRPr lang="en-US"/>
          </a:p>
        </p:txBody>
      </p:sp>
    </p:spTree>
    <p:extLst>
      <p:ext uri="{BB962C8B-B14F-4D97-AF65-F5344CB8AC3E}">
        <p14:creationId xmlns:p14="http://schemas.microsoft.com/office/powerpoint/2010/main" val="1932461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62626"/>
                </a:solidFill>
                <a:effectLst/>
                <a:latin typeface="Arial" panose="020B0604020202020204" pitchFamily="34" charset="0"/>
                <a:ea typeface="Calibri" panose="020F0502020204030204" pitchFamily="34" charset="0"/>
                <a:cs typeface="Arial" panose="020B0604020202020204" pitchFamily="34" charset="0"/>
              </a:rPr>
              <a:t>While a 0.50% cut in interest rates may not be a huge jolt to markets in the long run, it is significant in that we have officially entered a new interest rate cycle. Rather than wondering when the Fed would start to cut rates or even raise rates, now the conversations are more about how much they will cut rates in the coming meetings. There will be winners and losers both in equities and in fixed income. While each sector will have winners and losers within them, overall sectors that will potentially benefit from lower rates include Financials, REITs, Utilities and Technology. If the Fed does not meet investor expectations, these sectors could also be hurt by the Fed not cutting as much as expected.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F5AB-031F-EF4E-8140-175F4BFF3D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961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774A0C-450D-8246-9972-015807C468CC}" type="slidenum">
              <a:rPr lang="en-US" smtClean="0"/>
              <a:t>21</a:t>
            </a:fld>
            <a:endParaRPr lang="en-US" dirty="0"/>
          </a:p>
        </p:txBody>
      </p:sp>
    </p:spTree>
    <p:extLst>
      <p:ext uri="{BB962C8B-B14F-4D97-AF65-F5344CB8AC3E}">
        <p14:creationId xmlns:p14="http://schemas.microsoft.com/office/powerpoint/2010/main" val="137164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808080"/>
                </a:solidFill>
                <a:effectLst/>
                <a:latin typeface="Arial" panose="020B0604020202020204" pitchFamily="34" charset="0"/>
                <a:ea typeface="Calibri" panose="020F0502020204030204" pitchFamily="34" charset="0"/>
                <a:cs typeface="Arial" panose="020B0604020202020204" pitchFamily="34" charset="0"/>
              </a:rPr>
              <a:t>Going into the year, our three themes were that the Fed would go from foe to friend and finally cut interest rates, the economy would cool into a soft-landing and volatility would pick up. These three themes are playing out, apart from volatility picking up. However, the potential drivers for volatility are still there and we would not be surprised to see some volatility heading into 2025. Let’s get started with the Fed, whose projections for 2024 were also pretty good.</a:t>
            </a:r>
          </a:p>
          <a:p>
            <a:endParaRPr lang="en-US" dirty="0"/>
          </a:p>
        </p:txBody>
      </p:sp>
      <p:sp>
        <p:nvSpPr>
          <p:cNvPr id="4" name="Slide Number Placeholder 3"/>
          <p:cNvSpPr>
            <a:spLocks noGrp="1"/>
          </p:cNvSpPr>
          <p:nvPr>
            <p:ph type="sldNum" sz="quarter" idx="5"/>
          </p:nvPr>
        </p:nvSpPr>
        <p:spPr/>
        <p:txBody>
          <a:bodyPr/>
          <a:lstStyle/>
          <a:p>
            <a:fld id="{652BF5AB-031F-EF4E-8140-175F4BFF3D92}" type="slidenum">
              <a:rPr lang="en-US" smtClean="0"/>
              <a:t>3</a:t>
            </a:fld>
            <a:endParaRPr lang="en-US"/>
          </a:p>
        </p:txBody>
      </p:sp>
    </p:spTree>
    <p:extLst>
      <p:ext uri="{BB962C8B-B14F-4D97-AF65-F5344CB8AC3E}">
        <p14:creationId xmlns:p14="http://schemas.microsoft.com/office/powerpoint/2010/main" val="2088482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774A0C-450D-8246-9972-015807C468CC}" type="slidenum">
              <a:rPr lang="en-US" smtClean="0"/>
              <a:t>22</a:t>
            </a:fld>
            <a:endParaRPr lang="en-US" dirty="0"/>
          </a:p>
        </p:txBody>
      </p:sp>
    </p:spTree>
    <p:extLst>
      <p:ext uri="{BB962C8B-B14F-4D97-AF65-F5344CB8AC3E}">
        <p14:creationId xmlns:p14="http://schemas.microsoft.com/office/powerpoint/2010/main" val="136697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3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We predicted inflation would ease as did the Fed. The Fed’s median 2024 projection for inflation as measured by the  Core Personal Consumption Expenditure Price Index, was 2.4% </a:t>
            </a:r>
          </a:p>
          <a:p>
            <a:pPr marL="0" marR="0" algn="just">
              <a:lnSpc>
                <a:spcPts val="1300"/>
              </a:lnSpc>
              <a:spcBef>
                <a:spcPts val="0"/>
              </a:spcBef>
              <a:spcAft>
                <a:spcPts val="0"/>
              </a:spcAft>
            </a:pPr>
            <a:endParaRPr lang="en-US"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ts val="1300"/>
              </a:lnSpc>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If we take Core PCE through the last data point in July and use the last 3-months as a gauge for the rest of the year, Core PCE would come in at 1.7% (The August PCE report will be released the end of September). Currently, the six-month annualized Core PCE inflation rate is 2.6% as </a:t>
            </a:r>
            <a:r>
              <a:rPr lang="en-US" sz="1800" b="0" i="0" u="none" strike="noStrike" cap="none" dirty="0">
                <a:solidFill>
                  <a:srgbClr val="808080"/>
                </a:solidFill>
                <a:effectLst/>
                <a:latin typeface="Arial" panose="020B0604020202020204" pitchFamily="34" charset="0"/>
                <a:ea typeface="Calibri" panose="020F0502020204030204" pitchFamily="34" charset="0"/>
                <a:cs typeface="Arial" panose="020B0604020202020204" pitchFamily="34" charset="0"/>
                <a:sym typeface="Calibri"/>
              </a:rPr>
              <a:t>seen in this chart. This </a:t>
            </a: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relatively low inflation rate might be perplexing to many consumers, who feel inflation is still high, but inflation is the rate at which prices are rising, not the overall price level. As Fed Chair Jerome Powell mentioned in his last press conference: prices are high, not inflation. The overall price level from the end of 2019 to present rose by over 21%, as measured by the consumer price index. That is a big jump in a relatively small about of time, so it is hard to adjust. Prices are still rising but at a slower pace now. Unfortunately, we will not likely be going back to 2019 price levels. Positively, average hourly earnings have outpaced inflation over this time frame.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522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300"/>
              </a:lnSpc>
              <a:spcBef>
                <a:spcPts val="0"/>
              </a:spcBef>
              <a:spcAft>
                <a:spcPts val="0"/>
              </a:spcAft>
            </a:pPr>
            <a:r>
              <a:rPr lang="en-US" sz="800" dirty="0">
                <a:solidFill>
                  <a:srgbClr val="808080"/>
                </a:solidFill>
                <a:effectLst/>
                <a:latin typeface="Arial" panose="020B0604020202020204" pitchFamily="34" charset="0"/>
                <a:ea typeface="Calibri" panose="020F0502020204030204" pitchFamily="34" charset="0"/>
                <a:cs typeface="Arial" panose="020B0604020202020204" pitchFamily="34" charset="0"/>
              </a:rPr>
              <a:t>Perhaps another reason for rate cut optimism is the softening labor market. The unemployment rate is already at 4.2% and the trend seems to be higher. Typically, the unemployment rate bottoms and then spikes higher. It isn’t a gradual climb higher, so this is something we are watching very closely, as is the Federal Reserve.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854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economy is weakening</a:t>
            </a:r>
          </a:p>
          <a:p>
            <a:endParaRPr lang="en-US" dirty="0"/>
          </a:p>
        </p:txBody>
      </p:sp>
      <p:sp>
        <p:nvSpPr>
          <p:cNvPr id="4" name="Slide Number Placeholder 3"/>
          <p:cNvSpPr>
            <a:spLocks noGrp="1"/>
          </p:cNvSpPr>
          <p:nvPr>
            <p:ph type="sldNum" sz="quarter" idx="5"/>
          </p:nvPr>
        </p:nvSpPr>
        <p:spPr/>
        <p:txBody>
          <a:bodyPr/>
          <a:lstStyle/>
          <a:p>
            <a:fld id="{652BF5AB-031F-EF4E-8140-175F4BFF3D92}" type="slidenum">
              <a:rPr lang="en-US" smtClean="0"/>
              <a:t>6</a:t>
            </a:fld>
            <a:endParaRPr lang="en-US"/>
          </a:p>
        </p:txBody>
      </p:sp>
    </p:spTree>
    <p:extLst>
      <p:ext uri="{BB962C8B-B14F-4D97-AF65-F5344CB8AC3E}">
        <p14:creationId xmlns:p14="http://schemas.microsoft.com/office/powerpoint/2010/main" val="3656113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Borrowing costs are taking their toll. Take a look at the housing sector. Rate cuts could potentially provide a boost to housing activity.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7631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And manufacturing. This is the forward-looking component of the manufacturing survey. Below 50 is contractionary. The good news is that rate cuts should help interest rate sensitive parts of the economy like housing and manufacturing.</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505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Banks are also loosening lending standards now. They don’t appear to be worried about a deep recession. If they did, lending standards would be getting tighter. The same is true in credit markets like high yield bonds.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5630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Calibri"/>
                <a:cs typeface="Calibri"/>
                <a:sym typeface="Calibri"/>
              </a:rPr>
              <a:t>There are plenty of potential drivers for volatility, including the election.</a:t>
            </a:r>
          </a:p>
          <a:p>
            <a:endParaRPr lang="en-US" dirty="0"/>
          </a:p>
        </p:txBody>
      </p:sp>
      <p:sp>
        <p:nvSpPr>
          <p:cNvPr id="4" name="Slide Number Placeholder 3"/>
          <p:cNvSpPr>
            <a:spLocks noGrp="1"/>
          </p:cNvSpPr>
          <p:nvPr>
            <p:ph type="sldNum" sz="quarter" idx="5"/>
          </p:nvPr>
        </p:nvSpPr>
        <p:spPr/>
        <p:txBody>
          <a:bodyPr/>
          <a:lstStyle/>
          <a:p>
            <a:fld id="{652BF5AB-031F-EF4E-8140-175F4BFF3D92}" type="slidenum">
              <a:rPr lang="en-US" smtClean="0"/>
              <a:t>10</a:t>
            </a:fld>
            <a:endParaRPr lang="en-US"/>
          </a:p>
        </p:txBody>
      </p:sp>
    </p:spTree>
    <p:extLst>
      <p:ext uri="{BB962C8B-B14F-4D97-AF65-F5344CB8AC3E}">
        <p14:creationId xmlns:p14="http://schemas.microsoft.com/office/powerpoint/2010/main" val="28417477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White">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3EBF473-C1D4-E68F-36E6-1C01C8D3EA97}"/>
              </a:ext>
            </a:extLst>
          </p:cNvPr>
          <p:cNvPicPr>
            <a:picLocks noChangeAspect="1" noChangeArrowheads="1"/>
          </p:cNvPicPr>
          <p:nvPr userDrawn="1"/>
        </p:nvPicPr>
        <p:blipFill>
          <a:blip r:embed="rId2"/>
          <a:srcRect l="543" r="543"/>
          <a:stretch/>
        </p:blipFill>
        <p:spPr bwMode="auto">
          <a:xfrm flipH="1">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B18002E-CE37-F71A-B243-66C71C36E592}"/>
              </a:ext>
            </a:extLst>
          </p:cNvPr>
          <p:cNvSpPr/>
          <p:nvPr userDrawn="1"/>
        </p:nvSpPr>
        <p:spPr>
          <a:xfrm rot="16200000">
            <a:off x="2667001" y="-2667003"/>
            <a:ext cx="6858001" cy="12192002"/>
          </a:xfrm>
          <a:prstGeom prst="rect">
            <a:avLst/>
          </a:prstGeom>
          <a:gradFill>
            <a:gsLst>
              <a:gs pos="41000">
                <a:schemeClr val="bg1"/>
              </a:gs>
              <a:gs pos="75000">
                <a:schemeClr val="bg1">
                  <a:alpha val="124"/>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a:extLst>
              <a:ext uri="{FF2B5EF4-FFF2-40B4-BE49-F238E27FC236}">
                <a16:creationId xmlns:a16="http://schemas.microsoft.com/office/drawing/2014/main" id="{074199E2-1023-E040-8BBA-B50F272A706A}"/>
              </a:ext>
            </a:extLst>
          </p:cNvPr>
          <p:cNvSpPr>
            <a:spLocks noGrp="1"/>
          </p:cNvSpPr>
          <p:nvPr>
            <p:ph type="ftr" sz="quarter" idx="10"/>
          </p:nvPr>
        </p:nvSpPr>
        <p:spPr>
          <a:xfrm>
            <a:off x="7540625" y="6309995"/>
            <a:ext cx="4114800" cy="365125"/>
          </a:xfrm>
        </p:spPr>
        <p:txBody>
          <a:bodyPr/>
          <a:lstStyle>
            <a:lvl1pPr algn="r">
              <a:defRPr>
                <a:solidFill>
                  <a:schemeClr val="accent4"/>
                </a:solidFill>
              </a:defRPr>
            </a:lvl1pPr>
          </a:lstStyle>
          <a:p>
            <a:endParaRPr lang="en-US" dirty="0"/>
          </a:p>
        </p:txBody>
      </p:sp>
      <p:cxnSp>
        <p:nvCxnSpPr>
          <p:cNvPr id="22" name="Shape 46">
            <a:extLst>
              <a:ext uri="{FF2B5EF4-FFF2-40B4-BE49-F238E27FC236}">
                <a16:creationId xmlns:a16="http://schemas.microsoft.com/office/drawing/2014/main" id="{2789597B-FDAB-F778-DA85-5BAD403E3C0B}"/>
              </a:ext>
            </a:extLst>
          </p:cNvPr>
          <p:cNvCxnSpPr>
            <a:cxnSpLocks/>
          </p:cNvCxnSpPr>
          <p:nvPr userDrawn="1"/>
        </p:nvCxnSpPr>
        <p:spPr>
          <a:xfrm>
            <a:off x="0" y="6802394"/>
            <a:ext cx="12192000" cy="0"/>
          </a:xfrm>
          <a:prstGeom prst="straightConnector1">
            <a:avLst/>
          </a:prstGeom>
          <a:noFill/>
          <a:ln w="127000" cap="flat" cmpd="sng">
            <a:solidFill>
              <a:schemeClr val="accent3"/>
            </a:solidFill>
            <a:prstDash val="solid"/>
            <a:miter/>
            <a:headEnd type="none" w="med" len="med"/>
            <a:tailEnd type="none" w="med" len="med"/>
          </a:ln>
        </p:spPr>
      </p:cxnSp>
      <p:sp>
        <p:nvSpPr>
          <p:cNvPr id="24" name="Subtitle 2">
            <a:extLst>
              <a:ext uri="{FF2B5EF4-FFF2-40B4-BE49-F238E27FC236}">
                <a16:creationId xmlns:a16="http://schemas.microsoft.com/office/drawing/2014/main" id="{5CEFB51D-5A19-726D-86FE-10E6FFBCF49F}"/>
              </a:ext>
            </a:extLst>
          </p:cNvPr>
          <p:cNvSpPr>
            <a:spLocks noGrp="1"/>
          </p:cNvSpPr>
          <p:nvPr>
            <p:ph type="subTitle" idx="1" hasCustomPrompt="1"/>
          </p:nvPr>
        </p:nvSpPr>
        <p:spPr>
          <a:xfrm>
            <a:off x="1136542" y="3713279"/>
            <a:ext cx="9144000" cy="1655762"/>
          </a:xfrm>
        </p:spPr>
        <p:txBody>
          <a:bodyPr>
            <a:normAutofit/>
          </a:bodyPr>
          <a:lstStyle>
            <a:lvl1pPr marL="0" indent="0" algn="l">
              <a:buNone/>
              <a:defRPr sz="2400">
                <a:solidFill>
                  <a:srgbClr val="4073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Slide Subtitle Text 24 pt</a:t>
            </a:r>
          </a:p>
        </p:txBody>
      </p:sp>
      <p:pic>
        <p:nvPicPr>
          <p:cNvPr id="25" name="Graphic 24">
            <a:extLst>
              <a:ext uri="{FF2B5EF4-FFF2-40B4-BE49-F238E27FC236}">
                <a16:creationId xmlns:a16="http://schemas.microsoft.com/office/drawing/2014/main" id="{263548B6-4F4C-8C53-293C-B7C102D34A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4106" y="1926444"/>
            <a:ext cx="5003216" cy="257308"/>
          </a:xfrm>
          <a:prstGeom prst="rect">
            <a:avLst/>
          </a:prstGeom>
        </p:spPr>
      </p:pic>
      <p:sp>
        <p:nvSpPr>
          <p:cNvPr id="27" name="Text Placeholder 26">
            <a:extLst>
              <a:ext uri="{FF2B5EF4-FFF2-40B4-BE49-F238E27FC236}">
                <a16:creationId xmlns:a16="http://schemas.microsoft.com/office/drawing/2014/main" id="{FDC438BB-218E-031C-E311-979587728A8D}"/>
              </a:ext>
            </a:extLst>
          </p:cNvPr>
          <p:cNvSpPr>
            <a:spLocks noGrp="1"/>
          </p:cNvSpPr>
          <p:nvPr>
            <p:ph type="body" sz="quarter" idx="11" hasCustomPrompt="1"/>
          </p:nvPr>
        </p:nvSpPr>
        <p:spPr>
          <a:xfrm>
            <a:off x="1134107" y="2009254"/>
            <a:ext cx="9144000" cy="1655879"/>
          </a:xfrm>
        </p:spPr>
        <p:txBody>
          <a:bodyPr anchor="b">
            <a:noAutofit/>
          </a:bodyPr>
          <a:lstStyle>
            <a:lvl1pPr>
              <a:defRPr sz="6600">
                <a:solidFill>
                  <a:schemeClr val="accent1"/>
                </a:solidFill>
                <a:latin typeface="Georgia" panose="02040502050405020303" pitchFamily="18" charset="0"/>
              </a:defRPr>
            </a:lvl1pPr>
            <a:lvl2pPr>
              <a:defRPr sz="6600">
                <a:solidFill>
                  <a:schemeClr val="accent1"/>
                </a:solidFill>
                <a:latin typeface="Georgia" panose="02040502050405020303" pitchFamily="18" charset="0"/>
              </a:defRPr>
            </a:lvl2pPr>
            <a:lvl3pPr>
              <a:defRPr sz="6600">
                <a:solidFill>
                  <a:schemeClr val="accent1"/>
                </a:solidFill>
                <a:latin typeface="Georgia" panose="02040502050405020303" pitchFamily="18" charset="0"/>
              </a:defRPr>
            </a:lvl3pPr>
            <a:lvl4pPr>
              <a:defRPr sz="6600">
                <a:solidFill>
                  <a:schemeClr val="accent1"/>
                </a:solidFill>
                <a:latin typeface="Georgia" panose="02040502050405020303" pitchFamily="18" charset="0"/>
              </a:defRPr>
            </a:lvl4pPr>
            <a:lvl5pPr>
              <a:defRPr sz="6600">
                <a:solidFill>
                  <a:schemeClr val="accent1"/>
                </a:solidFill>
                <a:latin typeface="Georgia" panose="02040502050405020303" pitchFamily="18" charset="0"/>
              </a:defRPr>
            </a:lvl5pPr>
          </a:lstStyle>
          <a:p>
            <a:pPr lvl="0"/>
            <a:r>
              <a:rPr lang="en-US" dirty="0"/>
              <a:t>Master Slide Title 66pt</a:t>
            </a:r>
          </a:p>
        </p:txBody>
      </p:sp>
    </p:spTree>
    <p:extLst>
      <p:ext uri="{BB962C8B-B14F-4D97-AF65-F5344CB8AC3E}">
        <p14:creationId xmlns:p14="http://schemas.microsoft.com/office/powerpoint/2010/main" val="231435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254B-D8BD-3943-12B7-E1F21586B17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B6C52A7-1801-11B9-1323-C601ABFAC6B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3220F4A-6A3D-3EE7-CA9E-60E07C7AAF7F}"/>
              </a:ext>
            </a:extLst>
          </p:cNvPr>
          <p:cNvSpPr>
            <a:spLocks noGrp="1"/>
          </p:cNvSpPr>
          <p:nvPr>
            <p:ph type="sldNum" sz="quarter" idx="11"/>
          </p:nvPr>
        </p:nvSpPr>
        <p:spPr/>
        <p:txBody>
          <a:bodyPr/>
          <a:lstStyle/>
          <a:p>
            <a:fld id="{50F2BEE7-A0DD-8E45-BC73-29309ED3288E}" type="slidenum">
              <a:rPr lang="en-US" smtClean="0"/>
              <a:pPr/>
              <a:t>‹#›</a:t>
            </a:fld>
            <a:endParaRPr lang="en-US" dirty="0"/>
          </a:p>
        </p:txBody>
      </p:sp>
      <p:sp>
        <p:nvSpPr>
          <p:cNvPr id="6" name="Picture Placeholder 5">
            <a:extLst>
              <a:ext uri="{FF2B5EF4-FFF2-40B4-BE49-F238E27FC236}">
                <a16:creationId xmlns:a16="http://schemas.microsoft.com/office/drawing/2014/main" id="{867E2060-9AF9-D43A-B2E6-A98F55EDAF87}"/>
              </a:ext>
            </a:extLst>
          </p:cNvPr>
          <p:cNvSpPr>
            <a:spLocks noGrp="1"/>
          </p:cNvSpPr>
          <p:nvPr>
            <p:ph type="pic" sz="quarter" idx="12"/>
          </p:nvPr>
        </p:nvSpPr>
        <p:spPr>
          <a:xfrm>
            <a:off x="593725" y="1490663"/>
            <a:ext cx="5045075" cy="4521200"/>
          </a:xfrm>
          <a:solidFill>
            <a:schemeClr val="bg1">
              <a:lumMod val="95000"/>
            </a:schemeClr>
          </a:solidFill>
          <a:effectLst>
            <a:glow rad="63500">
              <a:schemeClr val="accent4">
                <a:satMod val="175000"/>
                <a:alpha val="18000"/>
              </a:schemeClr>
            </a:glow>
          </a:effectLst>
        </p:spPr>
        <p:txBody>
          <a:bodyPr/>
          <a:lstStyle/>
          <a:p>
            <a:endParaRPr lang="en-US"/>
          </a:p>
        </p:txBody>
      </p:sp>
      <p:sp>
        <p:nvSpPr>
          <p:cNvPr id="5" name="Picture Placeholder 5">
            <a:extLst>
              <a:ext uri="{FF2B5EF4-FFF2-40B4-BE49-F238E27FC236}">
                <a16:creationId xmlns:a16="http://schemas.microsoft.com/office/drawing/2014/main" id="{D339835D-B94D-9836-2AF2-889EBBCB006B}"/>
              </a:ext>
            </a:extLst>
          </p:cNvPr>
          <p:cNvSpPr>
            <a:spLocks noGrp="1"/>
          </p:cNvSpPr>
          <p:nvPr>
            <p:ph type="pic" sz="quarter" idx="13"/>
          </p:nvPr>
        </p:nvSpPr>
        <p:spPr>
          <a:xfrm>
            <a:off x="6516687" y="1490663"/>
            <a:ext cx="5045075" cy="4521200"/>
          </a:xfrm>
          <a:solidFill>
            <a:schemeClr val="bg1">
              <a:lumMod val="95000"/>
            </a:schemeClr>
          </a:solidFill>
          <a:effectLst>
            <a:glow rad="63500">
              <a:schemeClr val="accent4">
                <a:satMod val="175000"/>
                <a:alpha val="18000"/>
              </a:schemeClr>
            </a:glow>
          </a:effectLst>
        </p:spPr>
        <p:txBody>
          <a:bodyPr/>
          <a:lstStyle/>
          <a:p>
            <a:endParaRPr lang="en-US"/>
          </a:p>
        </p:txBody>
      </p:sp>
      <p:sp>
        <p:nvSpPr>
          <p:cNvPr id="9" name="Rectangle 8">
            <a:extLst>
              <a:ext uri="{FF2B5EF4-FFF2-40B4-BE49-F238E27FC236}">
                <a16:creationId xmlns:a16="http://schemas.microsoft.com/office/drawing/2014/main" id="{9BA74869-D7CA-24E1-E558-121DC3C6D798}"/>
              </a:ext>
            </a:extLst>
          </p:cNvPr>
          <p:cNvSpPr/>
          <p:nvPr userDrawn="1"/>
        </p:nvSpPr>
        <p:spPr>
          <a:xfrm>
            <a:off x="593125" y="1490663"/>
            <a:ext cx="5045076" cy="386690"/>
          </a:xfrm>
          <a:prstGeom prst="rect">
            <a:avLst/>
          </a:prstGeom>
          <a:solidFill>
            <a:srgbClr val="407371"/>
          </a:solidFill>
          <a:ln>
            <a:noFill/>
          </a:ln>
          <a:effectLst>
            <a:glow rad="63500">
              <a:schemeClr val="accent4">
                <a:alpha val="1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61C24A9-6ACC-9A3C-4937-A92F253BFABD}"/>
              </a:ext>
            </a:extLst>
          </p:cNvPr>
          <p:cNvSpPr txBox="1"/>
          <p:nvPr userDrawn="1"/>
        </p:nvSpPr>
        <p:spPr>
          <a:xfrm>
            <a:off x="379684" y="393293"/>
            <a:ext cx="4696400" cy="323165"/>
          </a:xfrm>
          <a:prstGeom prst="rect">
            <a:avLst/>
          </a:prstGeom>
          <a:noFill/>
        </p:spPr>
        <p:txBody>
          <a:bodyPr wrap="square" rtlCol="0">
            <a:spAutoFit/>
          </a:bodyPr>
          <a:lstStyle/>
          <a:p>
            <a:pPr algn="ctr"/>
            <a:r>
              <a:rPr lang="en-US" sz="1500" dirty="0">
                <a:solidFill>
                  <a:schemeClr val="bg1"/>
                </a:solidFill>
                <a:latin typeface="Arial" panose="020B0604020202020204" pitchFamily="34" charset="0"/>
                <a:cs typeface="Arial" panose="020B0604020202020204" pitchFamily="34" charset="0"/>
              </a:rPr>
              <a:t>New Market Commentary</a:t>
            </a:r>
          </a:p>
        </p:txBody>
      </p:sp>
      <p:sp>
        <p:nvSpPr>
          <p:cNvPr id="11" name="Rectangle 10">
            <a:extLst>
              <a:ext uri="{FF2B5EF4-FFF2-40B4-BE49-F238E27FC236}">
                <a16:creationId xmlns:a16="http://schemas.microsoft.com/office/drawing/2014/main" id="{E3504B03-7F49-D679-F309-EE485A6616A3}"/>
              </a:ext>
            </a:extLst>
          </p:cNvPr>
          <p:cNvSpPr/>
          <p:nvPr userDrawn="1"/>
        </p:nvSpPr>
        <p:spPr>
          <a:xfrm>
            <a:off x="6516088" y="1490663"/>
            <a:ext cx="5045076" cy="386690"/>
          </a:xfrm>
          <a:prstGeom prst="rect">
            <a:avLst/>
          </a:prstGeom>
          <a:solidFill>
            <a:srgbClr val="407371"/>
          </a:solidFill>
          <a:ln>
            <a:noFill/>
          </a:ln>
          <a:effectLst>
            <a:glow rad="63500">
              <a:schemeClr val="accent4">
                <a:alpha val="18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F61F7CF1-F541-115C-8716-04918204E547}"/>
              </a:ext>
            </a:extLst>
          </p:cNvPr>
          <p:cNvSpPr>
            <a:spLocks noGrp="1"/>
          </p:cNvSpPr>
          <p:nvPr>
            <p:ph type="body" sz="quarter" idx="14" hasCustomPrompt="1"/>
          </p:nvPr>
        </p:nvSpPr>
        <p:spPr>
          <a:xfrm>
            <a:off x="641544" y="1483653"/>
            <a:ext cx="4948238" cy="393700"/>
          </a:xfrm>
        </p:spPr>
        <p:txBody>
          <a:bodyPr anchor="ctr">
            <a:noAutofit/>
          </a:bodyPr>
          <a:lstStyle>
            <a:lvl1pPr algn="ctr">
              <a:defRPr sz="1800">
                <a:solidFill>
                  <a:schemeClr val="bg1"/>
                </a:solidFill>
              </a:defRPr>
            </a:lvl1pPr>
          </a:lstStyle>
          <a:p>
            <a:pPr lvl="0"/>
            <a:r>
              <a:rPr lang="en-US" dirty="0"/>
              <a:t>Picture Title 1</a:t>
            </a:r>
          </a:p>
        </p:txBody>
      </p:sp>
      <p:sp>
        <p:nvSpPr>
          <p:cNvPr id="14" name="Text Placeholder 12">
            <a:extLst>
              <a:ext uri="{FF2B5EF4-FFF2-40B4-BE49-F238E27FC236}">
                <a16:creationId xmlns:a16="http://schemas.microsoft.com/office/drawing/2014/main" id="{D45685AC-10F0-653D-5B26-F319BE7C9A63}"/>
              </a:ext>
            </a:extLst>
          </p:cNvPr>
          <p:cNvSpPr>
            <a:spLocks noGrp="1"/>
          </p:cNvSpPr>
          <p:nvPr>
            <p:ph type="body" sz="quarter" idx="15" hasCustomPrompt="1"/>
          </p:nvPr>
        </p:nvSpPr>
        <p:spPr>
          <a:xfrm>
            <a:off x="6569786" y="1490663"/>
            <a:ext cx="4948238" cy="393700"/>
          </a:xfrm>
        </p:spPr>
        <p:txBody>
          <a:bodyPr anchor="ctr">
            <a:noAutofit/>
          </a:bodyPr>
          <a:lstStyle>
            <a:lvl1pPr algn="ctr">
              <a:defRPr sz="1800">
                <a:solidFill>
                  <a:schemeClr val="bg1"/>
                </a:solidFill>
              </a:defRPr>
            </a:lvl1pPr>
          </a:lstStyle>
          <a:p>
            <a:pPr lvl="0"/>
            <a:r>
              <a:rPr lang="en-US" dirty="0"/>
              <a:t>Picture Title 2</a:t>
            </a:r>
          </a:p>
        </p:txBody>
      </p:sp>
    </p:spTree>
    <p:extLst>
      <p:ext uri="{BB962C8B-B14F-4D97-AF65-F5344CB8AC3E}">
        <p14:creationId xmlns:p14="http://schemas.microsoft.com/office/powerpoint/2010/main" val="92452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254B-D8BD-3943-12B7-E1F21586B17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B6C52A7-1801-11B9-1323-C601ABFAC6B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3220F4A-6A3D-3EE7-CA9E-60E07C7AAF7F}"/>
              </a:ext>
            </a:extLst>
          </p:cNvPr>
          <p:cNvSpPr>
            <a:spLocks noGrp="1"/>
          </p:cNvSpPr>
          <p:nvPr>
            <p:ph type="sldNum" sz="quarter" idx="11"/>
          </p:nvPr>
        </p:nvSpPr>
        <p:spPr/>
        <p:txBody>
          <a:bodyPr/>
          <a:lstStyle/>
          <a:p>
            <a:fld id="{50F2BEE7-A0DD-8E45-BC73-29309ED3288E}" type="slidenum">
              <a:rPr lang="en-US" smtClean="0"/>
              <a:pPr/>
              <a:t>‹#›</a:t>
            </a:fld>
            <a:endParaRPr lang="en-US" dirty="0"/>
          </a:p>
        </p:txBody>
      </p:sp>
      <p:sp>
        <p:nvSpPr>
          <p:cNvPr id="6" name="Picture Placeholder 5">
            <a:extLst>
              <a:ext uri="{FF2B5EF4-FFF2-40B4-BE49-F238E27FC236}">
                <a16:creationId xmlns:a16="http://schemas.microsoft.com/office/drawing/2014/main" id="{867E2060-9AF9-D43A-B2E6-A98F55EDAF87}"/>
              </a:ext>
            </a:extLst>
          </p:cNvPr>
          <p:cNvSpPr>
            <a:spLocks noGrp="1"/>
          </p:cNvSpPr>
          <p:nvPr>
            <p:ph type="pic" sz="quarter" idx="12"/>
          </p:nvPr>
        </p:nvSpPr>
        <p:spPr>
          <a:xfrm>
            <a:off x="593725" y="1490663"/>
            <a:ext cx="5045075" cy="4521200"/>
          </a:xfrm>
          <a:solidFill>
            <a:schemeClr val="bg1">
              <a:lumMod val="95000"/>
            </a:schemeClr>
          </a:solidFill>
        </p:spPr>
        <p:txBody>
          <a:bodyPr/>
          <a:lstStyle/>
          <a:p>
            <a:endParaRPr lang="en-US"/>
          </a:p>
        </p:txBody>
      </p:sp>
      <p:sp>
        <p:nvSpPr>
          <p:cNvPr id="5" name="Picture Placeholder 5">
            <a:extLst>
              <a:ext uri="{FF2B5EF4-FFF2-40B4-BE49-F238E27FC236}">
                <a16:creationId xmlns:a16="http://schemas.microsoft.com/office/drawing/2014/main" id="{D339835D-B94D-9836-2AF2-889EBBCB006B}"/>
              </a:ext>
            </a:extLst>
          </p:cNvPr>
          <p:cNvSpPr>
            <a:spLocks noGrp="1"/>
          </p:cNvSpPr>
          <p:nvPr>
            <p:ph type="pic" sz="quarter" idx="13"/>
          </p:nvPr>
        </p:nvSpPr>
        <p:spPr>
          <a:xfrm>
            <a:off x="6516687" y="1490663"/>
            <a:ext cx="5045075" cy="4521200"/>
          </a:xfrm>
          <a:solidFill>
            <a:schemeClr val="bg1">
              <a:lumMod val="95000"/>
            </a:schemeClr>
          </a:solidFill>
        </p:spPr>
        <p:txBody>
          <a:bodyPr/>
          <a:lstStyle/>
          <a:p>
            <a:endParaRPr lang="en-US"/>
          </a:p>
        </p:txBody>
      </p:sp>
      <p:cxnSp>
        <p:nvCxnSpPr>
          <p:cNvPr id="8" name="Straight Connector 7">
            <a:extLst>
              <a:ext uri="{FF2B5EF4-FFF2-40B4-BE49-F238E27FC236}">
                <a16:creationId xmlns:a16="http://schemas.microsoft.com/office/drawing/2014/main" id="{0A94E268-1CE8-4F33-A137-C9F3DDE6FCC1}"/>
              </a:ext>
            </a:extLst>
          </p:cNvPr>
          <p:cNvCxnSpPr/>
          <p:nvPr userDrawn="1"/>
        </p:nvCxnSpPr>
        <p:spPr>
          <a:xfrm>
            <a:off x="6096000" y="1490663"/>
            <a:ext cx="0" cy="452120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71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6C52A7-1801-11B9-1323-C601ABFAC6B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3220F4A-6A3D-3EE7-CA9E-60E07C7AAF7F}"/>
              </a:ext>
            </a:extLst>
          </p:cNvPr>
          <p:cNvSpPr>
            <a:spLocks noGrp="1"/>
          </p:cNvSpPr>
          <p:nvPr>
            <p:ph type="sldNum" sz="quarter" idx="11"/>
          </p:nvPr>
        </p:nvSpPr>
        <p:spPr/>
        <p:txBody>
          <a:bodyPr/>
          <a:lstStyle/>
          <a:p>
            <a:fld id="{50F2BEE7-A0DD-8E45-BC73-29309ED3288E}" type="slidenum">
              <a:rPr lang="en-US" smtClean="0"/>
              <a:pPr/>
              <a:t>‹#›</a:t>
            </a:fld>
            <a:endParaRPr lang="en-US" dirty="0"/>
          </a:p>
        </p:txBody>
      </p:sp>
      <p:sp>
        <p:nvSpPr>
          <p:cNvPr id="6" name="Picture Placeholder 5">
            <a:extLst>
              <a:ext uri="{FF2B5EF4-FFF2-40B4-BE49-F238E27FC236}">
                <a16:creationId xmlns:a16="http://schemas.microsoft.com/office/drawing/2014/main" id="{867E2060-9AF9-D43A-B2E6-A98F55EDAF87}"/>
              </a:ext>
            </a:extLst>
          </p:cNvPr>
          <p:cNvSpPr>
            <a:spLocks noGrp="1"/>
          </p:cNvSpPr>
          <p:nvPr>
            <p:ph type="pic" sz="quarter" idx="12"/>
          </p:nvPr>
        </p:nvSpPr>
        <p:spPr>
          <a:xfrm>
            <a:off x="6553200" y="613237"/>
            <a:ext cx="5045075" cy="5398626"/>
          </a:xfrm>
          <a:solidFill>
            <a:schemeClr val="bg1">
              <a:lumMod val="95000"/>
            </a:schemeClr>
          </a:solidFill>
          <a:effectLst>
            <a:glow rad="63500">
              <a:schemeClr val="accent4">
                <a:satMod val="175000"/>
                <a:alpha val="20776"/>
              </a:schemeClr>
            </a:glow>
          </a:effectLst>
        </p:spPr>
        <p:txBody>
          <a:bodyPr/>
          <a:lstStyle/>
          <a:p>
            <a:endParaRPr lang="en-US"/>
          </a:p>
        </p:txBody>
      </p:sp>
      <p:sp>
        <p:nvSpPr>
          <p:cNvPr id="7" name="Content Placeholder 2">
            <a:extLst>
              <a:ext uri="{FF2B5EF4-FFF2-40B4-BE49-F238E27FC236}">
                <a16:creationId xmlns:a16="http://schemas.microsoft.com/office/drawing/2014/main" id="{33C82151-76AF-1A45-4C1C-81DA12410DD7}"/>
              </a:ext>
            </a:extLst>
          </p:cNvPr>
          <p:cNvSpPr>
            <a:spLocks noGrp="1"/>
          </p:cNvSpPr>
          <p:nvPr>
            <p:ph idx="1"/>
          </p:nvPr>
        </p:nvSpPr>
        <p:spPr>
          <a:xfrm>
            <a:off x="593124" y="1690945"/>
            <a:ext cx="5502876" cy="4319877"/>
          </a:xfrm>
        </p:spPr>
        <p:txBody>
          <a:bodyPr lIns="0"/>
          <a:lstStyle>
            <a:lvl1pPr>
              <a:lnSpc>
                <a:spcPts val="2000"/>
              </a:lnSpc>
              <a:defRPr/>
            </a:lvl1pPr>
            <a:lvl2pPr>
              <a:lnSpc>
                <a:spcPts val="2000"/>
              </a:lnSpc>
              <a:defRPr/>
            </a:lvl2pPr>
            <a:lvl3pPr>
              <a:lnSpc>
                <a:spcPts val="2000"/>
              </a:lnSpc>
              <a:defRPr/>
            </a:lvl3pPr>
            <a:lvl4pPr>
              <a:lnSpc>
                <a:spcPts val="2000"/>
              </a:lnSpc>
              <a:defRPr/>
            </a:lvl4pPr>
            <a:lvl5pPr>
              <a:lnSpc>
                <a:spcPts val="2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8249F2E1-4601-44F8-688A-2372A926FB74}"/>
              </a:ext>
            </a:extLst>
          </p:cNvPr>
          <p:cNvSpPr>
            <a:spLocks noGrp="1"/>
          </p:cNvSpPr>
          <p:nvPr>
            <p:ph type="body" sz="quarter" idx="13" hasCustomPrompt="1"/>
          </p:nvPr>
        </p:nvSpPr>
        <p:spPr>
          <a:xfrm>
            <a:off x="593725" y="1386387"/>
            <a:ext cx="5502575" cy="276834"/>
          </a:xfrm>
        </p:spPr>
        <p:txBody>
          <a:bodyPr lIns="0"/>
          <a:lstStyle>
            <a:lvl1pPr>
              <a:defRPr b="1">
                <a:solidFill>
                  <a:srgbClr val="40737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endParaRPr lang="en-US" dirty="0"/>
          </a:p>
        </p:txBody>
      </p:sp>
      <p:sp>
        <p:nvSpPr>
          <p:cNvPr id="10" name="Title Placeholder 1">
            <a:extLst>
              <a:ext uri="{FF2B5EF4-FFF2-40B4-BE49-F238E27FC236}">
                <a16:creationId xmlns:a16="http://schemas.microsoft.com/office/drawing/2014/main" id="{CC643585-C10F-AA9A-14CA-8F332AD532F8}"/>
              </a:ext>
            </a:extLst>
          </p:cNvPr>
          <p:cNvSpPr>
            <a:spLocks noGrp="1"/>
          </p:cNvSpPr>
          <p:nvPr>
            <p:ph type="title"/>
          </p:nvPr>
        </p:nvSpPr>
        <p:spPr>
          <a:xfrm>
            <a:off x="593124" y="613237"/>
            <a:ext cx="5502876" cy="745426"/>
          </a:xfrm>
          <a:prstGeom prst="rect">
            <a:avLst/>
          </a:prstGeom>
        </p:spPr>
        <p:txBody>
          <a:bodyPr vert="horz" lIns="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486971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6C52A7-1801-11B9-1323-C601ABFAC6B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3220F4A-6A3D-3EE7-CA9E-60E07C7AAF7F}"/>
              </a:ext>
            </a:extLst>
          </p:cNvPr>
          <p:cNvSpPr>
            <a:spLocks noGrp="1"/>
          </p:cNvSpPr>
          <p:nvPr>
            <p:ph type="sldNum" sz="quarter" idx="11"/>
          </p:nvPr>
        </p:nvSpPr>
        <p:spPr/>
        <p:txBody>
          <a:bodyPr/>
          <a:lstStyle/>
          <a:p>
            <a:fld id="{50F2BEE7-A0DD-8E45-BC73-29309ED3288E}" type="slidenum">
              <a:rPr lang="en-US" smtClean="0"/>
              <a:pPr/>
              <a:t>‹#›</a:t>
            </a:fld>
            <a:endParaRPr lang="en-US" dirty="0"/>
          </a:p>
        </p:txBody>
      </p:sp>
      <p:sp>
        <p:nvSpPr>
          <p:cNvPr id="7" name="Content Placeholder 2">
            <a:extLst>
              <a:ext uri="{FF2B5EF4-FFF2-40B4-BE49-F238E27FC236}">
                <a16:creationId xmlns:a16="http://schemas.microsoft.com/office/drawing/2014/main" id="{33C82151-76AF-1A45-4C1C-81DA12410DD7}"/>
              </a:ext>
            </a:extLst>
          </p:cNvPr>
          <p:cNvSpPr>
            <a:spLocks noGrp="1"/>
          </p:cNvSpPr>
          <p:nvPr>
            <p:ph idx="1"/>
          </p:nvPr>
        </p:nvSpPr>
        <p:spPr>
          <a:xfrm>
            <a:off x="593124" y="3125972"/>
            <a:ext cx="4283676" cy="2884850"/>
          </a:xfrm>
        </p:spPr>
        <p:txBody>
          <a:bodyPr lIns="0"/>
          <a:lstStyle>
            <a:lvl1pPr>
              <a:lnSpc>
                <a:spcPts val="2000"/>
              </a:lnSpc>
              <a:defRPr/>
            </a:lvl1pPr>
            <a:lvl2pPr>
              <a:lnSpc>
                <a:spcPts val="2000"/>
              </a:lnSpc>
              <a:defRPr/>
            </a:lvl2pPr>
            <a:lvl3pPr>
              <a:lnSpc>
                <a:spcPts val="2000"/>
              </a:lnSpc>
              <a:defRPr/>
            </a:lvl3pPr>
            <a:lvl4pPr>
              <a:lnSpc>
                <a:spcPts val="2000"/>
              </a:lnSpc>
              <a:defRPr/>
            </a:lvl4pPr>
            <a:lvl5pPr>
              <a:lnSpc>
                <a:spcPts val="2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8249F2E1-4601-44F8-688A-2372A926FB74}"/>
              </a:ext>
            </a:extLst>
          </p:cNvPr>
          <p:cNvSpPr>
            <a:spLocks noGrp="1"/>
          </p:cNvSpPr>
          <p:nvPr>
            <p:ph type="body" sz="quarter" idx="13" hasCustomPrompt="1"/>
          </p:nvPr>
        </p:nvSpPr>
        <p:spPr>
          <a:xfrm>
            <a:off x="593726" y="2614842"/>
            <a:ext cx="4283442" cy="276834"/>
          </a:xfrm>
        </p:spPr>
        <p:txBody>
          <a:bodyPr lIns="0"/>
          <a:lstStyle>
            <a:lvl1pPr>
              <a:defRPr b="1">
                <a:solidFill>
                  <a:srgbClr val="40737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endParaRPr lang="en-US" dirty="0"/>
          </a:p>
        </p:txBody>
      </p:sp>
      <p:sp>
        <p:nvSpPr>
          <p:cNvPr id="10" name="Title Placeholder 1">
            <a:extLst>
              <a:ext uri="{FF2B5EF4-FFF2-40B4-BE49-F238E27FC236}">
                <a16:creationId xmlns:a16="http://schemas.microsoft.com/office/drawing/2014/main" id="{CC643585-C10F-AA9A-14CA-8F332AD532F8}"/>
              </a:ext>
            </a:extLst>
          </p:cNvPr>
          <p:cNvSpPr>
            <a:spLocks noGrp="1"/>
          </p:cNvSpPr>
          <p:nvPr>
            <p:ph type="title"/>
          </p:nvPr>
        </p:nvSpPr>
        <p:spPr>
          <a:xfrm>
            <a:off x="593124" y="1358663"/>
            <a:ext cx="4283676" cy="745426"/>
          </a:xfrm>
          <a:prstGeom prst="rect">
            <a:avLst/>
          </a:prstGeom>
        </p:spPr>
        <p:txBody>
          <a:bodyPr vert="horz" lIns="0" tIns="45720" rIns="91440" bIns="45720" rtlCol="0" anchor="t">
            <a:normAutofit/>
          </a:bodyPr>
          <a:lstStyle/>
          <a:p>
            <a:r>
              <a:rPr lang="en-US" dirty="0"/>
              <a:t>Click to edit Master title style</a:t>
            </a:r>
          </a:p>
        </p:txBody>
      </p:sp>
      <p:pic>
        <p:nvPicPr>
          <p:cNvPr id="2" name="Shape 1009">
            <a:extLst>
              <a:ext uri="{FF2B5EF4-FFF2-40B4-BE49-F238E27FC236}">
                <a16:creationId xmlns:a16="http://schemas.microsoft.com/office/drawing/2014/main" id="{1871F522-A32E-6633-3184-27AA914F8E88}"/>
              </a:ext>
            </a:extLst>
          </p:cNvPr>
          <p:cNvPicPr preferRelativeResize="0"/>
          <p:nvPr userDrawn="1"/>
        </p:nvPicPr>
        <p:blipFill rotWithShape="1">
          <a:blip r:embed="rId2">
            <a:alphaModFix/>
          </a:blip>
          <a:srcRect/>
          <a:stretch/>
        </p:blipFill>
        <p:spPr>
          <a:xfrm>
            <a:off x="4663326" y="1358663"/>
            <a:ext cx="6935550" cy="4015319"/>
          </a:xfrm>
          <a:prstGeom prst="rect">
            <a:avLst/>
          </a:prstGeom>
          <a:noFill/>
          <a:ln>
            <a:noFill/>
          </a:ln>
        </p:spPr>
      </p:pic>
      <p:sp>
        <p:nvSpPr>
          <p:cNvPr id="6" name="Picture Placeholder 5">
            <a:extLst>
              <a:ext uri="{FF2B5EF4-FFF2-40B4-BE49-F238E27FC236}">
                <a16:creationId xmlns:a16="http://schemas.microsoft.com/office/drawing/2014/main" id="{867E2060-9AF9-D43A-B2E6-A98F55EDAF87}"/>
              </a:ext>
            </a:extLst>
          </p:cNvPr>
          <p:cNvSpPr>
            <a:spLocks noGrp="1"/>
          </p:cNvSpPr>
          <p:nvPr>
            <p:ph type="pic" sz="quarter" idx="12"/>
          </p:nvPr>
        </p:nvSpPr>
        <p:spPr>
          <a:xfrm>
            <a:off x="5509260" y="1623060"/>
            <a:ext cx="5200649" cy="3234690"/>
          </a:xfrm>
          <a:solidFill>
            <a:schemeClr val="bg1">
              <a:lumMod val="95000"/>
            </a:schemeClr>
          </a:solidFill>
        </p:spPr>
        <p:txBody>
          <a:bodyPr/>
          <a:lstStyle/>
          <a:p>
            <a:endParaRPr lang="en-US"/>
          </a:p>
        </p:txBody>
      </p:sp>
    </p:spTree>
    <p:extLst>
      <p:ext uri="{BB962C8B-B14F-4D97-AF65-F5344CB8AC3E}">
        <p14:creationId xmlns:p14="http://schemas.microsoft.com/office/powerpoint/2010/main" val="2072907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A5B57068-B9B8-A280-65F2-309ED6EF5FFE}"/>
              </a:ext>
            </a:extLst>
          </p:cNvPr>
          <p:cNvSpPr>
            <a:spLocks noGrp="1"/>
          </p:cNvSpPr>
          <p:nvPr>
            <p:ph type="ftr" sz="quarter" idx="3"/>
          </p:nvPr>
        </p:nvSpPr>
        <p:spPr>
          <a:xfrm>
            <a:off x="6981825" y="6251992"/>
            <a:ext cx="4114800" cy="365125"/>
          </a:xfrm>
          <a:prstGeom prst="rect">
            <a:avLst/>
          </a:prstGeom>
        </p:spPr>
        <p:txBody>
          <a:bodyPr vert="horz" lIns="91440" tIns="45720" rIns="91440" bIns="45720" rtlCol="0" anchor="ctr"/>
          <a:lstStyle>
            <a:lvl1pPr algn="r">
              <a:defRPr sz="800">
                <a:solidFill>
                  <a:schemeClr val="accent4"/>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659AC4B1-6BE1-1FC2-DBCA-A870FB6A8F68}"/>
              </a:ext>
            </a:extLst>
          </p:cNvPr>
          <p:cNvSpPr>
            <a:spLocks noGrp="1"/>
          </p:cNvSpPr>
          <p:nvPr>
            <p:ph type="sldNum" sz="quarter" idx="4"/>
          </p:nvPr>
        </p:nvSpPr>
        <p:spPr>
          <a:xfrm>
            <a:off x="8610600" y="6251992"/>
            <a:ext cx="2980038" cy="365125"/>
          </a:xfrm>
          <a:prstGeom prst="rect">
            <a:avLst/>
          </a:prstGeom>
        </p:spPr>
        <p:txBody>
          <a:bodyPr anchor="ctr"/>
          <a:lstStyle>
            <a:lvl1pPr algn="r">
              <a:defRPr sz="1000" b="1" i="0">
                <a:solidFill>
                  <a:schemeClr val="accent3"/>
                </a:solidFill>
                <a:latin typeface="Georgia" panose="02040502050405020303" pitchFamily="18" charset="0"/>
              </a:defRPr>
            </a:lvl1pPr>
          </a:lstStyle>
          <a:p>
            <a:fld id="{50F2BEE7-A0DD-8E45-BC73-29309ED3288E}" type="slidenum">
              <a:rPr lang="en-US" smtClean="0"/>
              <a:pPr/>
              <a:t>‹#›</a:t>
            </a:fld>
            <a:endParaRPr lang="en-US" dirty="0"/>
          </a:p>
        </p:txBody>
      </p:sp>
      <p:cxnSp>
        <p:nvCxnSpPr>
          <p:cNvPr id="8" name="Shape 46">
            <a:extLst>
              <a:ext uri="{FF2B5EF4-FFF2-40B4-BE49-F238E27FC236}">
                <a16:creationId xmlns:a16="http://schemas.microsoft.com/office/drawing/2014/main" id="{CEE1AE79-11E1-68C2-4A7E-E316F83E4605}"/>
              </a:ext>
            </a:extLst>
          </p:cNvPr>
          <p:cNvCxnSpPr>
            <a:cxnSpLocks/>
          </p:cNvCxnSpPr>
          <p:nvPr userDrawn="1"/>
        </p:nvCxnSpPr>
        <p:spPr>
          <a:xfrm>
            <a:off x="0" y="6802394"/>
            <a:ext cx="12192000" cy="0"/>
          </a:xfrm>
          <a:prstGeom prst="straightConnector1">
            <a:avLst/>
          </a:prstGeom>
          <a:noFill/>
          <a:ln w="127000" cap="flat" cmpd="sng">
            <a:solidFill>
              <a:schemeClr val="accent3"/>
            </a:solidFill>
            <a:prstDash val="solid"/>
            <a:miter/>
            <a:headEnd type="none" w="med" len="med"/>
            <a:tailEnd type="none" w="med" len="med"/>
          </a:ln>
        </p:spPr>
      </p:cxnSp>
    </p:spTree>
    <p:extLst>
      <p:ext uri="{BB962C8B-B14F-4D97-AF65-F5344CB8AC3E}">
        <p14:creationId xmlns:p14="http://schemas.microsoft.com/office/powerpoint/2010/main" val="3271146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Purp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FD806F-85E2-180B-C3C0-EEB9D7800E8B}"/>
              </a:ext>
            </a:extLst>
          </p:cNvPr>
          <p:cNvPicPr>
            <a:picLocks noChangeAspect="1"/>
          </p:cNvPicPr>
          <p:nvPr userDrawn="1"/>
        </p:nvPicPr>
        <p:blipFill>
          <a:blip r:embed="rId2"/>
          <a:srcRect l="24468" t="26646" b="2176"/>
          <a:stretch/>
        </p:blipFill>
        <p:spPr>
          <a:xfrm rot="10800000">
            <a:off x="0" y="0"/>
            <a:ext cx="12192000" cy="6858000"/>
          </a:xfrm>
          <a:prstGeom prst="rect">
            <a:avLst/>
          </a:prstGeom>
        </p:spPr>
      </p:pic>
      <p:sp>
        <p:nvSpPr>
          <p:cNvPr id="9" name="Rectangle 8">
            <a:extLst>
              <a:ext uri="{FF2B5EF4-FFF2-40B4-BE49-F238E27FC236}">
                <a16:creationId xmlns:a16="http://schemas.microsoft.com/office/drawing/2014/main" id="{2E20697C-5DCD-0C85-3BB5-247C784184A2}"/>
              </a:ext>
            </a:extLst>
          </p:cNvPr>
          <p:cNvSpPr/>
          <p:nvPr userDrawn="1"/>
        </p:nvSpPr>
        <p:spPr>
          <a:xfrm rot="16200000">
            <a:off x="2665780" y="-2667000"/>
            <a:ext cx="6858001" cy="12192002"/>
          </a:xfrm>
          <a:prstGeom prst="rect">
            <a:avLst/>
          </a:prstGeom>
          <a:gradFill>
            <a:gsLst>
              <a:gs pos="0">
                <a:schemeClr val="accent1"/>
              </a:gs>
              <a:gs pos="81000">
                <a:schemeClr val="bg1">
                  <a:alpha val="0"/>
                </a:schemeClr>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2878AD-8993-0CE1-91B3-CAE8F148121B}"/>
              </a:ext>
            </a:extLst>
          </p:cNvPr>
          <p:cNvSpPr/>
          <p:nvPr userDrawn="1"/>
        </p:nvSpPr>
        <p:spPr>
          <a:xfrm flipH="1">
            <a:off x="-2439" y="-2"/>
            <a:ext cx="12190782" cy="6858000"/>
          </a:xfrm>
          <a:prstGeom prst="rect">
            <a:avLst/>
          </a:prstGeom>
          <a:solidFill>
            <a:schemeClr val="accent1">
              <a:alpha val="2468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E89103-8A7C-2743-BB68-A6D1CA97C0D1}"/>
              </a:ext>
            </a:extLst>
          </p:cNvPr>
          <p:cNvSpPr>
            <a:spLocks noGrp="1"/>
          </p:cNvSpPr>
          <p:nvPr>
            <p:ph type="title" hasCustomPrompt="1"/>
          </p:nvPr>
        </p:nvSpPr>
        <p:spPr>
          <a:xfrm>
            <a:off x="2312814" y="2419347"/>
            <a:ext cx="7560276" cy="1009651"/>
          </a:xfrm>
        </p:spPr>
        <p:txBody>
          <a:bodyPr anchor="b">
            <a:normAutofit/>
          </a:bodyPr>
          <a:lstStyle>
            <a:lvl1pPr algn="ctr">
              <a:lnSpc>
                <a:spcPts val="4540"/>
              </a:lnSpc>
              <a:defRPr sz="4200">
                <a:solidFill>
                  <a:schemeClr val="bg1"/>
                </a:solidFill>
              </a:defRPr>
            </a:lvl1pPr>
          </a:lstStyle>
          <a:p>
            <a:r>
              <a:rPr lang="en-US" dirty="0"/>
              <a:t>Slide Break Title</a:t>
            </a:r>
          </a:p>
        </p:txBody>
      </p:sp>
      <p:pic>
        <p:nvPicPr>
          <p:cNvPr id="3" name="Graphic 2">
            <a:extLst>
              <a:ext uri="{FF2B5EF4-FFF2-40B4-BE49-F238E27FC236}">
                <a16:creationId xmlns:a16="http://schemas.microsoft.com/office/drawing/2014/main" id="{75CD5941-989F-3BAE-6BC5-ABB73404AB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3124" y="6293624"/>
            <a:ext cx="2562826" cy="131802"/>
          </a:xfrm>
          <a:prstGeom prst="rect">
            <a:avLst/>
          </a:prstGeom>
        </p:spPr>
      </p:pic>
    </p:spTree>
    <p:extLst>
      <p:ext uri="{BB962C8B-B14F-4D97-AF65-F5344CB8AC3E}">
        <p14:creationId xmlns:p14="http://schemas.microsoft.com/office/powerpoint/2010/main" val="1927667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Slide_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DDC129-E37C-2651-0EC3-C7302CBB8675}"/>
              </a:ext>
            </a:extLst>
          </p:cNvPr>
          <p:cNvSpPr/>
          <p:nvPr userDrawn="1"/>
        </p:nvSpPr>
        <p:spPr>
          <a:xfrm>
            <a:off x="0" y="0"/>
            <a:ext cx="12192000" cy="6858000"/>
          </a:xfrm>
          <a:prstGeom prst="rect">
            <a:avLst/>
          </a:prstGeom>
          <a:gradFill flip="none" rotWithShape="1">
            <a:gsLst>
              <a:gs pos="22000">
                <a:srgbClr val="407371"/>
              </a:gs>
              <a:gs pos="61000">
                <a:srgbClr val="2B6C95">
                  <a:lumMod val="67000"/>
                </a:srgbClr>
              </a:gs>
              <a:gs pos="100000">
                <a:schemeClr val="tx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E89103-8A7C-2743-BB68-A6D1CA97C0D1}"/>
              </a:ext>
            </a:extLst>
          </p:cNvPr>
          <p:cNvSpPr>
            <a:spLocks noGrp="1"/>
          </p:cNvSpPr>
          <p:nvPr>
            <p:ph type="title" hasCustomPrompt="1"/>
          </p:nvPr>
        </p:nvSpPr>
        <p:spPr>
          <a:xfrm>
            <a:off x="2315862" y="2924174"/>
            <a:ext cx="7560276" cy="1009651"/>
          </a:xfrm>
        </p:spPr>
        <p:txBody>
          <a:bodyPr anchor="b">
            <a:normAutofit/>
          </a:bodyPr>
          <a:lstStyle>
            <a:lvl1pPr algn="ctr">
              <a:lnSpc>
                <a:spcPts val="4540"/>
              </a:lnSpc>
              <a:defRPr sz="4200">
                <a:solidFill>
                  <a:schemeClr val="bg1"/>
                </a:solidFill>
              </a:defRPr>
            </a:lvl1pPr>
          </a:lstStyle>
          <a:p>
            <a:r>
              <a:rPr lang="en-US" dirty="0"/>
              <a:t>Slide Break Title</a:t>
            </a:r>
          </a:p>
        </p:txBody>
      </p:sp>
      <p:sp>
        <p:nvSpPr>
          <p:cNvPr id="13" name="Slide Number Placeholder 5">
            <a:extLst>
              <a:ext uri="{FF2B5EF4-FFF2-40B4-BE49-F238E27FC236}">
                <a16:creationId xmlns:a16="http://schemas.microsoft.com/office/drawing/2014/main" id="{38FC260A-CB04-5129-DC9E-0DCCA34D095D}"/>
              </a:ext>
            </a:extLst>
          </p:cNvPr>
          <p:cNvSpPr>
            <a:spLocks noGrp="1"/>
          </p:cNvSpPr>
          <p:nvPr>
            <p:ph type="sldNum" sz="quarter" idx="12"/>
          </p:nvPr>
        </p:nvSpPr>
        <p:spPr>
          <a:xfrm>
            <a:off x="8847438" y="6176963"/>
            <a:ext cx="2743200" cy="365125"/>
          </a:xfrm>
          <a:prstGeom prst="rect">
            <a:avLst/>
          </a:prstGeom>
        </p:spPr>
        <p:txBody>
          <a:bodyPr anchor="ctr"/>
          <a:lstStyle>
            <a:lvl1pPr algn="r">
              <a:defRPr sz="1000" b="1" i="0">
                <a:solidFill>
                  <a:schemeClr val="accent3"/>
                </a:solidFill>
                <a:latin typeface="Georgia" panose="02040502050405020303" pitchFamily="18" charset="0"/>
              </a:defRPr>
            </a:lvl1pPr>
          </a:lstStyle>
          <a:p>
            <a:fld id="{50F2BEE7-A0DD-8E45-BC73-29309ED3288E}" type="slidenum">
              <a:rPr lang="en-US" smtClean="0"/>
              <a:pPr/>
              <a:t>‹#›</a:t>
            </a:fld>
            <a:endParaRPr lang="en-US" dirty="0"/>
          </a:p>
        </p:txBody>
      </p:sp>
      <p:pic>
        <p:nvPicPr>
          <p:cNvPr id="3" name="Graphic 2">
            <a:extLst>
              <a:ext uri="{FF2B5EF4-FFF2-40B4-BE49-F238E27FC236}">
                <a16:creationId xmlns:a16="http://schemas.microsoft.com/office/drawing/2014/main" id="{75CD5941-989F-3BAE-6BC5-ABB73404AB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3124" y="6293624"/>
            <a:ext cx="2562826" cy="131802"/>
          </a:xfrm>
          <a:prstGeom prst="rect">
            <a:avLst/>
          </a:prstGeom>
        </p:spPr>
      </p:pic>
    </p:spTree>
    <p:extLst>
      <p:ext uri="{BB962C8B-B14F-4D97-AF65-F5344CB8AC3E}">
        <p14:creationId xmlns:p14="http://schemas.microsoft.com/office/powerpoint/2010/main" val="2617408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White Cente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9BEBEB-7B79-9C00-881A-5149ED10333A}"/>
              </a:ext>
            </a:extLst>
          </p:cNvPr>
          <p:cNvSpPr/>
          <p:nvPr userDrawn="1"/>
        </p:nvSpPr>
        <p:spPr>
          <a:xfrm rot="16200000">
            <a:off x="2345565" y="-2345565"/>
            <a:ext cx="6738869" cy="11430000"/>
          </a:xfrm>
          <a:prstGeom prst="rect">
            <a:avLst/>
          </a:prstGeom>
          <a:gradFill>
            <a:gsLst>
              <a:gs pos="60000">
                <a:schemeClr val="accent1">
                  <a:lumMod val="5000"/>
                  <a:lumOff val="95000"/>
                </a:schemeClr>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E051EE6-CA89-B74E-A18A-8C05984BBB1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E852F00-C8E7-904C-B649-EA29120F96E1}"/>
              </a:ext>
            </a:extLst>
          </p:cNvPr>
          <p:cNvSpPr>
            <a:spLocks noGrp="1"/>
          </p:cNvSpPr>
          <p:nvPr>
            <p:ph type="sldNum" sz="quarter" idx="11"/>
          </p:nvPr>
        </p:nvSpPr>
        <p:spPr/>
        <p:txBody>
          <a:bodyPr/>
          <a:lstStyle>
            <a:lvl1pPr>
              <a:defRPr b="0">
                <a:solidFill>
                  <a:srgbClr val="407371"/>
                </a:solidFill>
              </a:defRPr>
            </a:lvl1pPr>
          </a:lstStyle>
          <a:p>
            <a:fld id="{50F2BEE7-A0DD-8E45-BC73-29309ED3288E}" type="slidenum">
              <a:rPr lang="en-US" smtClean="0"/>
              <a:pPr/>
              <a:t>‹#›</a:t>
            </a:fld>
            <a:endParaRPr lang="en-US" dirty="0"/>
          </a:p>
        </p:txBody>
      </p:sp>
      <p:sp>
        <p:nvSpPr>
          <p:cNvPr id="9" name="Title 1">
            <a:extLst>
              <a:ext uri="{FF2B5EF4-FFF2-40B4-BE49-F238E27FC236}">
                <a16:creationId xmlns:a16="http://schemas.microsoft.com/office/drawing/2014/main" id="{BA4A6539-2A4C-B9EA-FF10-AB3E7ACCFEE9}"/>
              </a:ext>
            </a:extLst>
          </p:cNvPr>
          <p:cNvSpPr>
            <a:spLocks noGrp="1"/>
          </p:cNvSpPr>
          <p:nvPr>
            <p:ph type="title" hasCustomPrompt="1"/>
          </p:nvPr>
        </p:nvSpPr>
        <p:spPr>
          <a:xfrm>
            <a:off x="2315862" y="2864609"/>
            <a:ext cx="7560276" cy="1009651"/>
          </a:xfrm>
        </p:spPr>
        <p:txBody>
          <a:bodyPr anchor="b">
            <a:normAutofit/>
          </a:bodyPr>
          <a:lstStyle>
            <a:lvl1pPr algn="ctr">
              <a:lnSpc>
                <a:spcPts val="4540"/>
              </a:lnSpc>
              <a:defRPr sz="4200">
                <a:solidFill>
                  <a:schemeClr val="accent1"/>
                </a:solidFill>
              </a:defRPr>
            </a:lvl1pPr>
          </a:lstStyle>
          <a:p>
            <a:r>
              <a:rPr lang="en-US" dirty="0"/>
              <a:t>Slide Break Title</a:t>
            </a:r>
          </a:p>
        </p:txBody>
      </p:sp>
      <p:pic>
        <p:nvPicPr>
          <p:cNvPr id="10" name="Graphic 9">
            <a:extLst>
              <a:ext uri="{FF2B5EF4-FFF2-40B4-BE49-F238E27FC236}">
                <a16:creationId xmlns:a16="http://schemas.microsoft.com/office/drawing/2014/main" id="{FBB2E719-6909-D6E0-5A05-E6E7C52145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3124" y="6293624"/>
            <a:ext cx="2562826" cy="131802"/>
          </a:xfrm>
          <a:prstGeom prst="rect">
            <a:avLst/>
          </a:prstGeom>
        </p:spPr>
      </p:pic>
    </p:spTree>
    <p:extLst>
      <p:ext uri="{BB962C8B-B14F-4D97-AF65-F5344CB8AC3E}">
        <p14:creationId xmlns:p14="http://schemas.microsoft.com/office/powerpoint/2010/main" val="607927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vider Slide_White Cente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9BEBEB-7B79-9C00-881A-5149ED10333A}"/>
              </a:ext>
            </a:extLst>
          </p:cNvPr>
          <p:cNvSpPr/>
          <p:nvPr userDrawn="1"/>
        </p:nvSpPr>
        <p:spPr>
          <a:xfrm rot="16200000">
            <a:off x="2345565" y="-2345565"/>
            <a:ext cx="6738869" cy="11430000"/>
          </a:xfrm>
          <a:prstGeom prst="rect">
            <a:avLst/>
          </a:prstGeom>
          <a:gradFill>
            <a:gsLst>
              <a:gs pos="60000">
                <a:schemeClr val="accent1">
                  <a:lumMod val="5000"/>
                  <a:lumOff val="95000"/>
                </a:schemeClr>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E051EE6-CA89-B74E-A18A-8C05984BBB1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E852F00-C8E7-904C-B649-EA29120F96E1}"/>
              </a:ext>
            </a:extLst>
          </p:cNvPr>
          <p:cNvSpPr>
            <a:spLocks noGrp="1"/>
          </p:cNvSpPr>
          <p:nvPr>
            <p:ph type="sldNum" sz="quarter" idx="11"/>
          </p:nvPr>
        </p:nvSpPr>
        <p:spPr/>
        <p:txBody>
          <a:bodyPr/>
          <a:lstStyle/>
          <a:p>
            <a:fld id="{50F2BEE7-A0DD-8E45-BC73-29309ED3288E}" type="slidenum">
              <a:rPr lang="en-US" smtClean="0"/>
              <a:pPr/>
              <a:t>‹#›</a:t>
            </a:fld>
            <a:endParaRPr lang="en-US" dirty="0"/>
          </a:p>
        </p:txBody>
      </p:sp>
      <p:sp>
        <p:nvSpPr>
          <p:cNvPr id="9" name="Title 1">
            <a:extLst>
              <a:ext uri="{FF2B5EF4-FFF2-40B4-BE49-F238E27FC236}">
                <a16:creationId xmlns:a16="http://schemas.microsoft.com/office/drawing/2014/main" id="{BA4A6539-2A4C-B9EA-FF10-AB3E7ACCFEE9}"/>
              </a:ext>
            </a:extLst>
          </p:cNvPr>
          <p:cNvSpPr>
            <a:spLocks noGrp="1"/>
          </p:cNvSpPr>
          <p:nvPr>
            <p:ph type="title" hasCustomPrompt="1"/>
          </p:nvPr>
        </p:nvSpPr>
        <p:spPr>
          <a:xfrm>
            <a:off x="2315862" y="2864609"/>
            <a:ext cx="7560276" cy="1009651"/>
          </a:xfrm>
        </p:spPr>
        <p:txBody>
          <a:bodyPr anchor="b">
            <a:normAutofit/>
          </a:bodyPr>
          <a:lstStyle>
            <a:lvl1pPr algn="ctr">
              <a:lnSpc>
                <a:spcPts val="4540"/>
              </a:lnSpc>
              <a:defRPr sz="4200">
                <a:solidFill>
                  <a:schemeClr val="accent1"/>
                </a:solidFill>
              </a:defRPr>
            </a:lvl1pPr>
          </a:lstStyle>
          <a:p>
            <a:r>
              <a:rPr lang="en-US" dirty="0"/>
              <a:t>Slide Break Title</a:t>
            </a:r>
          </a:p>
        </p:txBody>
      </p:sp>
      <p:cxnSp>
        <p:nvCxnSpPr>
          <p:cNvPr id="5" name="Shape 46">
            <a:extLst>
              <a:ext uri="{FF2B5EF4-FFF2-40B4-BE49-F238E27FC236}">
                <a16:creationId xmlns:a16="http://schemas.microsoft.com/office/drawing/2014/main" id="{5103FA8D-5407-1F7E-9408-8B6357F1FC2A}"/>
              </a:ext>
            </a:extLst>
          </p:cNvPr>
          <p:cNvCxnSpPr>
            <a:cxnSpLocks/>
          </p:cNvCxnSpPr>
          <p:nvPr userDrawn="1"/>
        </p:nvCxnSpPr>
        <p:spPr>
          <a:xfrm>
            <a:off x="0" y="6802394"/>
            <a:ext cx="12192000" cy="0"/>
          </a:xfrm>
          <a:prstGeom prst="straightConnector1">
            <a:avLst/>
          </a:prstGeom>
          <a:noFill/>
          <a:ln w="127000" cap="flat" cmpd="sng">
            <a:solidFill>
              <a:srgbClr val="407371"/>
            </a:solidFill>
            <a:prstDash val="solid"/>
            <a:miter/>
            <a:headEnd type="none" w="med" len="med"/>
            <a:tailEnd type="none" w="med" len="med"/>
          </a:ln>
        </p:spPr>
      </p:cxnSp>
      <p:pic>
        <p:nvPicPr>
          <p:cNvPr id="6" name="Graphic 5">
            <a:extLst>
              <a:ext uri="{FF2B5EF4-FFF2-40B4-BE49-F238E27FC236}">
                <a16:creationId xmlns:a16="http://schemas.microsoft.com/office/drawing/2014/main" id="{B2DDBBF4-A963-447E-B5E2-3B19304997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3124" y="6293624"/>
            <a:ext cx="2562826" cy="131802"/>
          </a:xfrm>
          <a:prstGeom prst="rect">
            <a:avLst/>
          </a:prstGeom>
        </p:spPr>
      </p:pic>
    </p:spTree>
    <p:extLst>
      <p:ext uri="{BB962C8B-B14F-4D97-AF65-F5344CB8AC3E}">
        <p14:creationId xmlns:p14="http://schemas.microsoft.com/office/powerpoint/2010/main" val="839613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Divider Slide_White Cente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9BEBEB-7B79-9C00-881A-5149ED10333A}"/>
              </a:ext>
            </a:extLst>
          </p:cNvPr>
          <p:cNvSpPr/>
          <p:nvPr userDrawn="1"/>
        </p:nvSpPr>
        <p:spPr>
          <a:xfrm rot="16200000">
            <a:off x="2345565" y="-2345565"/>
            <a:ext cx="6738869" cy="11430000"/>
          </a:xfrm>
          <a:prstGeom prst="rect">
            <a:avLst/>
          </a:prstGeom>
          <a:gradFill>
            <a:gsLst>
              <a:gs pos="60000">
                <a:schemeClr val="accent1">
                  <a:lumMod val="5000"/>
                  <a:lumOff val="95000"/>
                </a:schemeClr>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E051EE6-CA89-B74E-A18A-8C05984BBB1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E852F00-C8E7-904C-B649-EA29120F96E1}"/>
              </a:ext>
            </a:extLst>
          </p:cNvPr>
          <p:cNvSpPr>
            <a:spLocks noGrp="1"/>
          </p:cNvSpPr>
          <p:nvPr>
            <p:ph type="sldNum" sz="quarter" idx="11"/>
          </p:nvPr>
        </p:nvSpPr>
        <p:spPr/>
        <p:txBody>
          <a:bodyPr/>
          <a:lstStyle/>
          <a:p>
            <a:fld id="{50F2BEE7-A0DD-8E45-BC73-29309ED3288E}" type="slidenum">
              <a:rPr lang="en-US" smtClean="0"/>
              <a:pPr/>
              <a:t>‹#›</a:t>
            </a:fld>
            <a:endParaRPr lang="en-US" dirty="0"/>
          </a:p>
        </p:txBody>
      </p:sp>
      <p:sp>
        <p:nvSpPr>
          <p:cNvPr id="9" name="Title 1">
            <a:extLst>
              <a:ext uri="{FF2B5EF4-FFF2-40B4-BE49-F238E27FC236}">
                <a16:creationId xmlns:a16="http://schemas.microsoft.com/office/drawing/2014/main" id="{BA4A6539-2A4C-B9EA-FF10-AB3E7ACCFEE9}"/>
              </a:ext>
            </a:extLst>
          </p:cNvPr>
          <p:cNvSpPr>
            <a:spLocks noGrp="1"/>
          </p:cNvSpPr>
          <p:nvPr>
            <p:ph type="title" hasCustomPrompt="1"/>
          </p:nvPr>
        </p:nvSpPr>
        <p:spPr>
          <a:xfrm>
            <a:off x="2315862" y="2168524"/>
            <a:ext cx="7560276" cy="1009651"/>
          </a:xfrm>
        </p:spPr>
        <p:txBody>
          <a:bodyPr anchor="b">
            <a:normAutofit/>
          </a:bodyPr>
          <a:lstStyle>
            <a:lvl1pPr algn="ctr">
              <a:lnSpc>
                <a:spcPts val="4540"/>
              </a:lnSpc>
              <a:defRPr sz="6000">
                <a:solidFill>
                  <a:schemeClr val="accent1"/>
                </a:solidFill>
              </a:defRPr>
            </a:lvl1pPr>
          </a:lstStyle>
          <a:p>
            <a:r>
              <a:rPr lang="en-US" dirty="0"/>
              <a:t>Thank You.</a:t>
            </a:r>
          </a:p>
        </p:txBody>
      </p:sp>
      <p:pic>
        <p:nvPicPr>
          <p:cNvPr id="10" name="Graphic 9">
            <a:extLst>
              <a:ext uri="{FF2B5EF4-FFF2-40B4-BE49-F238E27FC236}">
                <a16:creationId xmlns:a16="http://schemas.microsoft.com/office/drawing/2014/main" id="{FBB2E719-6909-D6E0-5A05-E6E7C52145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3124" y="6293624"/>
            <a:ext cx="2562826" cy="131802"/>
          </a:xfrm>
          <a:prstGeom prst="rect">
            <a:avLst/>
          </a:prstGeom>
        </p:spPr>
      </p:pic>
    </p:spTree>
    <p:extLst>
      <p:ext uri="{BB962C8B-B14F-4D97-AF65-F5344CB8AC3E}">
        <p14:creationId xmlns:p14="http://schemas.microsoft.com/office/powerpoint/2010/main" val="18294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_White">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3EBF473-C1D4-E68F-36E6-1C01C8D3EA97}"/>
              </a:ext>
            </a:extLst>
          </p:cNvPr>
          <p:cNvPicPr>
            <a:picLocks noChangeAspect="1" noChangeArrowheads="1"/>
          </p:cNvPicPr>
          <p:nvPr userDrawn="1"/>
        </p:nvPicPr>
        <p:blipFill rotWithShape="1">
          <a:blip r:embed="rId2"/>
          <a:srcRect l="23440" t="11569" r="14042"/>
          <a:stretch/>
        </p:blipFill>
        <p:spPr bwMode="auto">
          <a:xfrm flipH="1">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B18002E-CE37-F71A-B243-66C71C36E592}"/>
              </a:ext>
            </a:extLst>
          </p:cNvPr>
          <p:cNvSpPr/>
          <p:nvPr userDrawn="1"/>
        </p:nvSpPr>
        <p:spPr>
          <a:xfrm rot="16200000">
            <a:off x="2666998" y="-2667003"/>
            <a:ext cx="6858001" cy="12192002"/>
          </a:xfrm>
          <a:prstGeom prst="rect">
            <a:avLst/>
          </a:prstGeom>
          <a:gradFill>
            <a:gsLst>
              <a:gs pos="45000">
                <a:schemeClr val="accent1"/>
              </a:gs>
              <a:gs pos="100000">
                <a:schemeClr val="bg1">
                  <a:alpha val="124"/>
                </a:schemeClr>
              </a:gs>
            </a:gsLst>
            <a:lin ang="9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a:extLst>
              <a:ext uri="{FF2B5EF4-FFF2-40B4-BE49-F238E27FC236}">
                <a16:creationId xmlns:a16="http://schemas.microsoft.com/office/drawing/2014/main" id="{074199E2-1023-E040-8BBA-B50F272A706A}"/>
              </a:ext>
            </a:extLst>
          </p:cNvPr>
          <p:cNvSpPr>
            <a:spLocks noGrp="1"/>
          </p:cNvSpPr>
          <p:nvPr>
            <p:ph type="ftr" sz="quarter" idx="10"/>
          </p:nvPr>
        </p:nvSpPr>
        <p:spPr>
          <a:xfrm>
            <a:off x="7540625" y="6309995"/>
            <a:ext cx="4114800" cy="365125"/>
          </a:xfrm>
        </p:spPr>
        <p:txBody>
          <a:bodyPr/>
          <a:lstStyle>
            <a:lvl1pPr algn="r">
              <a:defRPr>
                <a:solidFill>
                  <a:schemeClr val="bg1"/>
                </a:solidFill>
              </a:defRPr>
            </a:lvl1pPr>
          </a:lstStyle>
          <a:p>
            <a:endParaRPr lang="en-US" dirty="0"/>
          </a:p>
        </p:txBody>
      </p:sp>
      <p:sp>
        <p:nvSpPr>
          <p:cNvPr id="24" name="Subtitle 2">
            <a:extLst>
              <a:ext uri="{FF2B5EF4-FFF2-40B4-BE49-F238E27FC236}">
                <a16:creationId xmlns:a16="http://schemas.microsoft.com/office/drawing/2014/main" id="{5CEFB51D-5A19-726D-86FE-10E6FFBCF49F}"/>
              </a:ext>
            </a:extLst>
          </p:cNvPr>
          <p:cNvSpPr>
            <a:spLocks noGrp="1"/>
          </p:cNvSpPr>
          <p:nvPr>
            <p:ph type="subTitle" idx="1" hasCustomPrompt="1"/>
          </p:nvPr>
        </p:nvSpPr>
        <p:spPr>
          <a:xfrm>
            <a:off x="1136542" y="3713279"/>
            <a:ext cx="9144000" cy="1655762"/>
          </a:xfrm>
        </p:spPr>
        <p:txBody>
          <a:bodyPr>
            <a:normAutofit/>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Slide Subtitle Text 24 pt</a:t>
            </a:r>
          </a:p>
        </p:txBody>
      </p:sp>
      <p:pic>
        <p:nvPicPr>
          <p:cNvPr id="25" name="Graphic 24">
            <a:extLst>
              <a:ext uri="{FF2B5EF4-FFF2-40B4-BE49-F238E27FC236}">
                <a16:creationId xmlns:a16="http://schemas.microsoft.com/office/drawing/2014/main" id="{263548B6-4F4C-8C53-293C-B7C102D34A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4106" y="1926444"/>
            <a:ext cx="5003216" cy="257308"/>
          </a:xfrm>
          <a:prstGeom prst="rect">
            <a:avLst/>
          </a:prstGeom>
        </p:spPr>
      </p:pic>
      <p:sp>
        <p:nvSpPr>
          <p:cNvPr id="3" name="Text Placeholder 26">
            <a:extLst>
              <a:ext uri="{FF2B5EF4-FFF2-40B4-BE49-F238E27FC236}">
                <a16:creationId xmlns:a16="http://schemas.microsoft.com/office/drawing/2014/main" id="{6F74EB47-1C6A-0B5E-079F-27F081CE0ECE}"/>
              </a:ext>
            </a:extLst>
          </p:cNvPr>
          <p:cNvSpPr>
            <a:spLocks noGrp="1"/>
          </p:cNvSpPr>
          <p:nvPr>
            <p:ph type="body" sz="quarter" idx="11" hasCustomPrompt="1"/>
          </p:nvPr>
        </p:nvSpPr>
        <p:spPr>
          <a:xfrm>
            <a:off x="1134107" y="2009254"/>
            <a:ext cx="9144000" cy="1655879"/>
          </a:xfrm>
        </p:spPr>
        <p:txBody>
          <a:bodyPr anchor="b">
            <a:noAutofit/>
          </a:bodyPr>
          <a:lstStyle>
            <a:lvl1pPr>
              <a:defRPr sz="6600">
                <a:solidFill>
                  <a:schemeClr val="bg1"/>
                </a:solidFill>
                <a:latin typeface="Georgia" panose="02040502050405020303" pitchFamily="18" charset="0"/>
              </a:defRPr>
            </a:lvl1pPr>
            <a:lvl2pPr>
              <a:defRPr sz="6600">
                <a:solidFill>
                  <a:schemeClr val="accent1"/>
                </a:solidFill>
                <a:latin typeface="Georgia" panose="02040502050405020303" pitchFamily="18" charset="0"/>
              </a:defRPr>
            </a:lvl2pPr>
            <a:lvl3pPr>
              <a:defRPr sz="6600">
                <a:solidFill>
                  <a:schemeClr val="accent1"/>
                </a:solidFill>
                <a:latin typeface="Georgia" panose="02040502050405020303" pitchFamily="18" charset="0"/>
              </a:defRPr>
            </a:lvl3pPr>
            <a:lvl4pPr>
              <a:defRPr sz="6600">
                <a:solidFill>
                  <a:schemeClr val="accent1"/>
                </a:solidFill>
                <a:latin typeface="Georgia" panose="02040502050405020303" pitchFamily="18" charset="0"/>
              </a:defRPr>
            </a:lvl4pPr>
            <a:lvl5pPr>
              <a:defRPr sz="6600">
                <a:solidFill>
                  <a:schemeClr val="accent1"/>
                </a:solidFill>
                <a:latin typeface="Georgia" panose="02040502050405020303" pitchFamily="18" charset="0"/>
              </a:defRPr>
            </a:lvl5pPr>
          </a:lstStyle>
          <a:p>
            <a:pPr lvl="0"/>
            <a:r>
              <a:rPr lang="en-US" dirty="0"/>
              <a:t>Master Slide Title 66pt</a:t>
            </a:r>
          </a:p>
        </p:txBody>
      </p:sp>
    </p:spTree>
    <p:extLst>
      <p:ext uri="{BB962C8B-B14F-4D97-AF65-F5344CB8AC3E}">
        <p14:creationId xmlns:p14="http://schemas.microsoft.com/office/powerpoint/2010/main" val="3886913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Divider Slide_White Center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C564F-E998-A993-D6F3-0538C62B6E59}"/>
              </a:ext>
            </a:extLst>
          </p:cNvPr>
          <p:cNvSpPr/>
          <p:nvPr userDrawn="1"/>
        </p:nvSpPr>
        <p:spPr>
          <a:xfrm>
            <a:off x="0" y="0"/>
            <a:ext cx="12192000" cy="6858000"/>
          </a:xfrm>
          <a:prstGeom prst="rect">
            <a:avLst/>
          </a:prstGeom>
          <a:gradFill flip="none" rotWithShape="1">
            <a:gsLst>
              <a:gs pos="22000">
                <a:srgbClr val="407371"/>
              </a:gs>
              <a:gs pos="61000">
                <a:srgbClr val="2B6C95">
                  <a:lumMod val="67000"/>
                </a:srgbClr>
              </a:gs>
              <a:gs pos="100000">
                <a:schemeClr val="tx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1544A132-4832-B964-3351-C34D08A815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3124" y="6276371"/>
            <a:ext cx="2562826" cy="131802"/>
          </a:xfrm>
          <a:prstGeom prst="rect">
            <a:avLst/>
          </a:prstGeom>
        </p:spPr>
      </p:pic>
      <p:sp>
        <p:nvSpPr>
          <p:cNvPr id="3" name="Footer Placeholder 2">
            <a:extLst>
              <a:ext uri="{FF2B5EF4-FFF2-40B4-BE49-F238E27FC236}">
                <a16:creationId xmlns:a16="http://schemas.microsoft.com/office/drawing/2014/main" id="{7E051EE6-CA89-B74E-A18A-8C05984BBB12}"/>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9E852F00-C8E7-904C-B649-EA29120F96E1}"/>
              </a:ext>
            </a:extLst>
          </p:cNvPr>
          <p:cNvSpPr>
            <a:spLocks noGrp="1"/>
          </p:cNvSpPr>
          <p:nvPr>
            <p:ph type="sldNum" sz="quarter" idx="11"/>
          </p:nvPr>
        </p:nvSpPr>
        <p:spPr/>
        <p:txBody>
          <a:bodyPr/>
          <a:lstStyle>
            <a:lvl1pPr>
              <a:defRPr b="1">
                <a:solidFill>
                  <a:schemeClr val="accent3"/>
                </a:solidFill>
              </a:defRPr>
            </a:lvl1pPr>
          </a:lstStyle>
          <a:p>
            <a:fld id="{50F2BEE7-A0DD-8E45-BC73-29309ED3288E}" type="slidenum">
              <a:rPr lang="en-US" smtClean="0"/>
              <a:pPr/>
              <a:t>‹#›</a:t>
            </a:fld>
            <a:endParaRPr lang="en-US" dirty="0"/>
          </a:p>
        </p:txBody>
      </p:sp>
      <p:sp>
        <p:nvSpPr>
          <p:cNvPr id="9" name="Title 1">
            <a:extLst>
              <a:ext uri="{FF2B5EF4-FFF2-40B4-BE49-F238E27FC236}">
                <a16:creationId xmlns:a16="http://schemas.microsoft.com/office/drawing/2014/main" id="{BA4A6539-2A4C-B9EA-FF10-AB3E7ACCFEE9}"/>
              </a:ext>
            </a:extLst>
          </p:cNvPr>
          <p:cNvSpPr>
            <a:spLocks noGrp="1"/>
          </p:cNvSpPr>
          <p:nvPr>
            <p:ph type="title" hasCustomPrompt="1"/>
          </p:nvPr>
        </p:nvSpPr>
        <p:spPr>
          <a:xfrm>
            <a:off x="2315862" y="2168524"/>
            <a:ext cx="7560276" cy="1009651"/>
          </a:xfrm>
        </p:spPr>
        <p:txBody>
          <a:bodyPr anchor="b">
            <a:normAutofit/>
          </a:bodyPr>
          <a:lstStyle>
            <a:lvl1pPr algn="ctr">
              <a:lnSpc>
                <a:spcPts val="4540"/>
              </a:lnSpc>
              <a:defRPr sz="6000">
                <a:solidFill>
                  <a:schemeClr val="bg1"/>
                </a:solidFill>
              </a:defRPr>
            </a:lvl1pPr>
          </a:lstStyle>
          <a:p>
            <a:r>
              <a:rPr lang="en-US" dirty="0"/>
              <a:t>Thank You.</a:t>
            </a:r>
          </a:p>
        </p:txBody>
      </p:sp>
    </p:spTree>
    <p:extLst>
      <p:ext uri="{BB962C8B-B14F-4D97-AF65-F5344CB8AC3E}">
        <p14:creationId xmlns:p14="http://schemas.microsoft.com/office/powerpoint/2010/main" val="2157738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63B6CE-DCAE-0047-9A08-92CE16FA9A02}"/>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dirty="0"/>
              <a:t>Click to edit Master title style</a:t>
            </a:r>
          </a:p>
        </p:txBody>
      </p:sp>
      <p:sp>
        <p:nvSpPr>
          <p:cNvPr id="9" name="Text Placeholder 5">
            <a:extLst>
              <a:ext uri="{FF2B5EF4-FFF2-40B4-BE49-F238E27FC236}">
                <a16:creationId xmlns:a16="http://schemas.microsoft.com/office/drawing/2014/main" id="{049DD1B5-7913-8142-88B7-38347D2A3CD4}"/>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dirty="0"/>
              <a:t>Click to edit Master text styles</a:t>
            </a:r>
          </a:p>
        </p:txBody>
      </p:sp>
    </p:spTree>
    <p:extLst>
      <p:ext uri="{BB962C8B-B14F-4D97-AF65-F5344CB8AC3E}">
        <p14:creationId xmlns:p14="http://schemas.microsoft.com/office/powerpoint/2010/main" val="339491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642BB4-C8A0-4B94-8262-02063D1736EE}"/>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101E3BF1-8136-4B2E-9116-3F1C67917557}"/>
              </a:ext>
            </a:extLst>
          </p:cNvPr>
          <p:cNvSpPr>
            <a:spLocks noGrp="1"/>
          </p:cNvSpPr>
          <p:nvPr>
            <p:ph idx="1"/>
          </p:nvPr>
        </p:nvSpPr>
        <p:spPr>
          <a:xfrm>
            <a:off x="304800" y="1453665"/>
            <a:ext cx="11582400" cy="5059363"/>
          </a:xfrm>
          <a:prstGeom prst="rect">
            <a:avLst/>
          </a:prstGeom>
        </p:spPr>
        <p:txBody>
          <a:bodyPr lIns="0">
            <a:normAutofit/>
          </a:bodyPr>
          <a:lstStyle>
            <a:lvl1pPr marL="0" indent="0">
              <a:spcBef>
                <a:spcPts val="600"/>
              </a:spcBef>
              <a:buClr>
                <a:schemeClr val="tx1">
                  <a:lumMod val="60000"/>
                  <a:lumOff val="40000"/>
                </a:schemeClr>
              </a:buClr>
              <a:buFont typeface="Arial" panose="020B0604020202020204" pitchFamily="34" charset="0"/>
              <a:buNone/>
              <a:defRPr sz="1600" b="1">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7D31532C-C436-4933-82EF-2CEA6591C243}"/>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dirty="0"/>
              <a:t>Click to edit Master text styles</a:t>
            </a:r>
          </a:p>
        </p:txBody>
      </p:sp>
    </p:spTree>
    <p:extLst>
      <p:ext uri="{BB962C8B-B14F-4D97-AF65-F5344CB8AC3E}">
        <p14:creationId xmlns:p14="http://schemas.microsoft.com/office/powerpoint/2010/main" val="996780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Purple Image">
    <p:bg>
      <p:bgPr>
        <a:solidFill>
          <a:schemeClr val="accent2">
            <a:lumMod val="5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728515-C49C-29B2-B360-7FF5B16F527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aph of stock market&#10;&#10;Description automatically generated with medium confidence">
            <a:extLst>
              <a:ext uri="{FF2B5EF4-FFF2-40B4-BE49-F238E27FC236}">
                <a16:creationId xmlns:a16="http://schemas.microsoft.com/office/drawing/2014/main" id="{9885F1BB-E373-05A1-1E02-3E8A61B69AF1}"/>
              </a:ext>
            </a:extLst>
          </p:cNvPr>
          <p:cNvPicPr>
            <a:picLocks noChangeAspect="1"/>
          </p:cNvPicPr>
          <p:nvPr userDrawn="1"/>
        </p:nvPicPr>
        <p:blipFill>
          <a:blip r:embed="rId2"/>
          <a:stretch>
            <a:fillRect/>
          </a:stretch>
        </p:blipFill>
        <p:spPr>
          <a:xfrm>
            <a:off x="1865102" y="0"/>
            <a:ext cx="10329334" cy="6858000"/>
          </a:xfrm>
          <a:prstGeom prst="rect">
            <a:avLst/>
          </a:prstGeom>
        </p:spPr>
      </p:pic>
      <p:sp>
        <p:nvSpPr>
          <p:cNvPr id="11" name="Rectangle 10">
            <a:extLst>
              <a:ext uri="{FF2B5EF4-FFF2-40B4-BE49-F238E27FC236}">
                <a16:creationId xmlns:a16="http://schemas.microsoft.com/office/drawing/2014/main" id="{356E51BA-CD8B-E9BD-7B2C-2854452836E6}"/>
              </a:ext>
            </a:extLst>
          </p:cNvPr>
          <p:cNvSpPr/>
          <p:nvPr userDrawn="1"/>
        </p:nvSpPr>
        <p:spPr>
          <a:xfrm rot="16200000">
            <a:off x="2666998" y="-2667000"/>
            <a:ext cx="6858001" cy="12192002"/>
          </a:xfrm>
          <a:prstGeom prst="rect">
            <a:avLst/>
          </a:prstGeom>
          <a:gradFill>
            <a:gsLst>
              <a:gs pos="40000">
                <a:schemeClr val="accent1"/>
              </a:gs>
              <a:gs pos="91000">
                <a:schemeClr val="bg1">
                  <a:alpha val="0"/>
                </a:schemeClr>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BA73B8E-D68B-069F-A6FE-3B77E9E5DA31}"/>
              </a:ext>
            </a:extLst>
          </p:cNvPr>
          <p:cNvSpPr/>
          <p:nvPr userDrawn="1"/>
        </p:nvSpPr>
        <p:spPr>
          <a:xfrm flipH="1">
            <a:off x="1218" y="-2"/>
            <a:ext cx="12190782" cy="6858000"/>
          </a:xfrm>
          <a:prstGeom prst="rect">
            <a:avLst/>
          </a:prstGeom>
          <a:solidFill>
            <a:schemeClr val="accent1">
              <a:alpha val="2468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2">
            <a:extLst>
              <a:ext uri="{FF2B5EF4-FFF2-40B4-BE49-F238E27FC236}">
                <a16:creationId xmlns:a16="http://schemas.microsoft.com/office/drawing/2014/main" id="{9A27538A-C818-7A41-3669-9E224C5800C9}"/>
              </a:ext>
            </a:extLst>
          </p:cNvPr>
          <p:cNvSpPr>
            <a:spLocks noGrp="1"/>
          </p:cNvSpPr>
          <p:nvPr>
            <p:ph type="ftr" sz="quarter" idx="10"/>
          </p:nvPr>
        </p:nvSpPr>
        <p:spPr>
          <a:xfrm>
            <a:off x="7540625" y="6309995"/>
            <a:ext cx="4114800" cy="365125"/>
          </a:xfrm>
        </p:spPr>
        <p:txBody>
          <a:bodyPr/>
          <a:lstStyle>
            <a:lvl1pPr algn="r">
              <a:defRPr>
                <a:solidFill>
                  <a:schemeClr val="bg1"/>
                </a:solidFill>
              </a:defRPr>
            </a:lvl1pPr>
          </a:lstStyle>
          <a:p>
            <a:endParaRPr lang="en-US" dirty="0"/>
          </a:p>
        </p:txBody>
      </p:sp>
      <p:cxnSp>
        <p:nvCxnSpPr>
          <p:cNvPr id="16" name="Shape 46">
            <a:extLst>
              <a:ext uri="{FF2B5EF4-FFF2-40B4-BE49-F238E27FC236}">
                <a16:creationId xmlns:a16="http://schemas.microsoft.com/office/drawing/2014/main" id="{A8E1818F-8F1F-05FF-F693-F8246E48061A}"/>
              </a:ext>
            </a:extLst>
          </p:cNvPr>
          <p:cNvCxnSpPr>
            <a:cxnSpLocks/>
          </p:cNvCxnSpPr>
          <p:nvPr userDrawn="1"/>
        </p:nvCxnSpPr>
        <p:spPr>
          <a:xfrm>
            <a:off x="0" y="6802394"/>
            <a:ext cx="12192000" cy="0"/>
          </a:xfrm>
          <a:prstGeom prst="straightConnector1">
            <a:avLst/>
          </a:prstGeom>
          <a:noFill/>
          <a:ln w="127000" cap="flat" cmpd="sng">
            <a:solidFill>
              <a:schemeClr val="accent3"/>
            </a:solidFill>
            <a:prstDash val="solid"/>
            <a:miter/>
            <a:headEnd type="none" w="med" len="med"/>
            <a:tailEnd type="none" w="med" len="med"/>
          </a:ln>
        </p:spPr>
      </p:cxnSp>
      <p:sp>
        <p:nvSpPr>
          <p:cNvPr id="18" name="Subtitle 2">
            <a:extLst>
              <a:ext uri="{FF2B5EF4-FFF2-40B4-BE49-F238E27FC236}">
                <a16:creationId xmlns:a16="http://schemas.microsoft.com/office/drawing/2014/main" id="{047EDF10-0B87-C536-BB0B-6461A08F8D5F}"/>
              </a:ext>
            </a:extLst>
          </p:cNvPr>
          <p:cNvSpPr>
            <a:spLocks noGrp="1"/>
          </p:cNvSpPr>
          <p:nvPr>
            <p:ph type="subTitle" idx="1" hasCustomPrompt="1"/>
          </p:nvPr>
        </p:nvSpPr>
        <p:spPr>
          <a:xfrm>
            <a:off x="1136542" y="3713279"/>
            <a:ext cx="9144000" cy="1655762"/>
          </a:xfrm>
        </p:spPr>
        <p:txBody>
          <a:bodyPr>
            <a:normAutofit/>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Slide Subtitle Text 24pt</a:t>
            </a:r>
          </a:p>
        </p:txBody>
      </p:sp>
      <p:pic>
        <p:nvPicPr>
          <p:cNvPr id="19" name="Graphic 18">
            <a:extLst>
              <a:ext uri="{FF2B5EF4-FFF2-40B4-BE49-F238E27FC236}">
                <a16:creationId xmlns:a16="http://schemas.microsoft.com/office/drawing/2014/main" id="{8BEE275A-6CCE-BB42-51F4-9C8676A8A0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4106" y="1926444"/>
            <a:ext cx="5003216" cy="257308"/>
          </a:xfrm>
          <a:prstGeom prst="rect">
            <a:avLst/>
          </a:prstGeom>
        </p:spPr>
      </p:pic>
      <p:sp>
        <p:nvSpPr>
          <p:cNvPr id="20" name="Text Placeholder 26">
            <a:extLst>
              <a:ext uri="{FF2B5EF4-FFF2-40B4-BE49-F238E27FC236}">
                <a16:creationId xmlns:a16="http://schemas.microsoft.com/office/drawing/2014/main" id="{268D33BF-8EC3-E396-A75A-0157DEDC0323}"/>
              </a:ext>
            </a:extLst>
          </p:cNvPr>
          <p:cNvSpPr>
            <a:spLocks noGrp="1"/>
          </p:cNvSpPr>
          <p:nvPr>
            <p:ph type="body" sz="quarter" idx="11" hasCustomPrompt="1"/>
          </p:nvPr>
        </p:nvSpPr>
        <p:spPr>
          <a:xfrm>
            <a:off x="1134107" y="2009254"/>
            <a:ext cx="9144000" cy="1655879"/>
          </a:xfrm>
        </p:spPr>
        <p:txBody>
          <a:bodyPr anchor="b">
            <a:noAutofit/>
          </a:bodyPr>
          <a:lstStyle>
            <a:lvl1pPr>
              <a:defRPr sz="6600">
                <a:solidFill>
                  <a:schemeClr val="bg1"/>
                </a:solidFill>
                <a:latin typeface="Georgia" panose="02040502050405020303" pitchFamily="18" charset="0"/>
              </a:defRPr>
            </a:lvl1pPr>
            <a:lvl2pPr>
              <a:defRPr sz="6600">
                <a:solidFill>
                  <a:schemeClr val="accent1"/>
                </a:solidFill>
                <a:latin typeface="Georgia" panose="02040502050405020303" pitchFamily="18" charset="0"/>
              </a:defRPr>
            </a:lvl2pPr>
            <a:lvl3pPr>
              <a:defRPr sz="6600">
                <a:solidFill>
                  <a:schemeClr val="accent1"/>
                </a:solidFill>
                <a:latin typeface="Georgia" panose="02040502050405020303" pitchFamily="18" charset="0"/>
              </a:defRPr>
            </a:lvl3pPr>
            <a:lvl4pPr>
              <a:defRPr sz="6600">
                <a:solidFill>
                  <a:schemeClr val="accent1"/>
                </a:solidFill>
                <a:latin typeface="Georgia" panose="02040502050405020303" pitchFamily="18" charset="0"/>
              </a:defRPr>
            </a:lvl4pPr>
            <a:lvl5pPr>
              <a:defRPr sz="6600">
                <a:solidFill>
                  <a:schemeClr val="accent1"/>
                </a:solidFill>
                <a:latin typeface="Georgia" panose="02040502050405020303" pitchFamily="18" charset="0"/>
              </a:defRPr>
            </a:lvl5pPr>
          </a:lstStyle>
          <a:p>
            <a:pPr lvl="0"/>
            <a:r>
              <a:rPr lang="en-US" dirty="0"/>
              <a:t>Master Slide Title 66pt</a:t>
            </a:r>
          </a:p>
        </p:txBody>
      </p:sp>
    </p:spTree>
    <p:extLst>
      <p:ext uri="{BB962C8B-B14F-4D97-AF65-F5344CB8AC3E}">
        <p14:creationId xmlns:p14="http://schemas.microsoft.com/office/powerpoint/2010/main" val="214305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DC334-BA10-B7AA-C38B-BC5EF0F6414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7D17892-4C67-DD67-EF25-F55198065A71}"/>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D5C79911-E59B-7338-BA2C-24B2500665DF}"/>
              </a:ext>
            </a:extLst>
          </p:cNvPr>
          <p:cNvSpPr>
            <a:spLocks noGrp="1"/>
          </p:cNvSpPr>
          <p:nvPr>
            <p:ph type="sldNum" sz="quarter" idx="11"/>
          </p:nvPr>
        </p:nvSpPr>
        <p:spPr/>
        <p:txBody>
          <a:bodyPr/>
          <a:lstStyle/>
          <a:p>
            <a:fld id="{50F2BEE7-A0DD-8E45-BC73-29309ED3288E}" type="slidenum">
              <a:rPr lang="en-US" smtClean="0"/>
              <a:pPr/>
              <a:t>‹#›</a:t>
            </a:fld>
            <a:endParaRPr lang="en-US" dirty="0"/>
          </a:p>
        </p:txBody>
      </p:sp>
      <p:sp>
        <p:nvSpPr>
          <p:cNvPr id="5" name="Rectangle 4">
            <a:extLst>
              <a:ext uri="{FF2B5EF4-FFF2-40B4-BE49-F238E27FC236}">
                <a16:creationId xmlns:a16="http://schemas.microsoft.com/office/drawing/2014/main" id="{908AED9E-5DE4-B60C-2DC4-759BA415A08D}"/>
              </a:ext>
            </a:extLst>
          </p:cNvPr>
          <p:cNvSpPr/>
          <p:nvPr userDrawn="1"/>
        </p:nvSpPr>
        <p:spPr>
          <a:xfrm>
            <a:off x="0" y="0"/>
            <a:ext cx="12192000" cy="6858000"/>
          </a:xfrm>
          <a:prstGeom prst="rect">
            <a:avLst/>
          </a:prstGeom>
          <a:gradFill flip="none" rotWithShape="1">
            <a:gsLst>
              <a:gs pos="22000">
                <a:srgbClr val="407371"/>
              </a:gs>
              <a:gs pos="61000">
                <a:srgbClr val="2B6C95">
                  <a:lumMod val="67000"/>
                </a:srgbClr>
              </a:gs>
              <a:gs pos="100000">
                <a:schemeClr val="tx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E43FCB98-B343-FCA3-D480-893B0F1BE68F}"/>
              </a:ext>
            </a:extLst>
          </p:cNvPr>
          <p:cNvSpPr>
            <a:spLocks noGrp="1"/>
          </p:cNvSpPr>
          <p:nvPr>
            <p:ph type="subTitle" idx="1" hasCustomPrompt="1"/>
          </p:nvPr>
        </p:nvSpPr>
        <p:spPr>
          <a:xfrm>
            <a:off x="1136542" y="3713279"/>
            <a:ext cx="9144000" cy="1655762"/>
          </a:xfrm>
        </p:spPr>
        <p:txBody>
          <a:bodyPr>
            <a:normAutofit/>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Slide Subtitle Text 24pt</a:t>
            </a:r>
          </a:p>
        </p:txBody>
      </p:sp>
      <p:pic>
        <p:nvPicPr>
          <p:cNvPr id="9" name="Graphic 8">
            <a:extLst>
              <a:ext uri="{FF2B5EF4-FFF2-40B4-BE49-F238E27FC236}">
                <a16:creationId xmlns:a16="http://schemas.microsoft.com/office/drawing/2014/main" id="{ACC86634-A496-D81F-5D50-BC7DBB9EA2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4106" y="1926444"/>
            <a:ext cx="5003216" cy="257308"/>
          </a:xfrm>
          <a:prstGeom prst="rect">
            <a:avLst/>
          </a:prstGeom>
        </p:spPr>
      </p:pic>
      <p:sp>
        <p:nvSpPr>
          <p:cNvPr id="10" name="Text Placeholder 26">
            <a:extLst>
              <a:ext uri="{FF2B5EF4-FFF2-40B4-BE49-F238E27FC236}">
                <a16:creationId xmlns:a16="http://schemas.microsoft.com/office/drawing/2014/main" id="{850210F3-E89B-3EA1-0B65-185C7E494F0C}"/>
              </a:ext>
            </a:extLst>
          </p:cNvPr>
          <p:cNvSpPr>
            <a:spLocks noGrp="1"/>
          </p:cNvSpPr>
          <p:nvPr>
            <p:ph type="body" sz="quarter" idx="12" hasCustomPrompt="1"/>
          </p:nvPr>
        </p:nvSpPr>
        <p:spPr>
          <a:xfrm>
            <a:off x="1134107" y="2009254"/>
            <a:ext cx="9144000" cy="1655879"/>
          </a:xfrm>
        </p:spPr>
        <p:txBody>
          <a:bodyPr anchor="b">
            <a:noAutofit/>
          </a:bodyPr>
          <a:lstStyle>
            <a:lvl1pPr>
              <a:defRPr sz="6600">
                <a:solidFill>
                  <a:schemeClr val="bg1"/>
                </a:solidFill>
                <a:latin typeface="Georgia" panose="02040502050405020303" pitchFamily="18" charset="0"/>
              </a:defRPr>
            </a:lvl1pPr>
            <a:lvl2pPr>
              <a:defRPr sz="6600">
                <a:solidFill>
                  <a:schemeClr val="accent1"/>
                </a:solidFill>
                <a:latin typeface="Georgia" panose="02040502050405020303" pitchFamily="18" charset="0"/>
              </a:defRPr>
            </a:lvl2pPr>
            <a:lvl3pPr>
              <a:defRPr sz="6600">
                <a:solidFill>
                  <a:schemeClr val="accent1"/>
                </a:solidFill>
                <a:latin typeface="Georgia" panose="02040502050405020303" pitchFamily="18" charset="0"/>
              </a:defRPr>
            </a:lvl3pPr>
            <a:lvl4pPr>
              <a:defRPr sz="6600">
                <a:solidFill>
                  <a:schemeClr val="accent1"/>
                </a:solidFill>
                <a:latin typeface="Georgia" panose="02040502050405020303" pitchFamily="18" charset="0"/>
              </a:defRPr>
            </a:lvl4pPr>
            <a:lvl5pPr>
              <a:defRPr sz="6600">
                <a:solidFill>
                  <a:schemeClr val="accent1"/>
                </a:solidFill>
                <a:latin typeface="Georgia" panose="02040502050405020303" pitchFamily="18" charset="0"/>
              </a:defRPr>
            </a:lvl5pPr>
          </a:lstStyle>
          <a:p>
            <a:pPr lvl="0"/>
            <a:r>
              <a:rPr lang="en-US" dirty="0"/>
              <a:t>Master Slide Title 66pt</a:t>
            </a:r>
          </a:p>
        </p:txBody>
      </p:sp>
    </p:spTree>
    <p:extLst>
      <p:ext uri="{BB962C8B-B14F-4D97-AF65-F5344CB8AC3E}">
        <p14:creationId xmlns:p14="http://schemas.microsoft.com/office/powerpoint/2010/main" val="193338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348D6B-84A3-A54F-811D-D6D581C7597B}"/>
              </a:ext>
            </a:extLst>
          </p:cNvPr>
          <p:cNvSpPr>
            <a:spLocks noGrp="1"/>
          </p:cNvSpPr>
          <p:nvPr>
            <p:ph idx="1"/>
          </p:nvPr>
        </p:nvSpPr>
        <p:spPr>
          <a:xfrm>
            <a:off x="593124" y="1690945"/>
            <a:ext cx="10997514" cy="4319877"/>
          </a:xfrm>
        </p:spPr>
        <p:txBody>
          <a:bodyPr lIns="0"/>
          <a:lstStyle>
            <a:lvl1pPr>
              <a:lnSpc>
                <a:spcPts val="2000"/>
              </a:lnSpc>
              <a:defRPr/>
            </a:lvl1pPr>
            <a:lvl2pPr>
              <a:lnSpc>
                <a:spcPts val="2000"/>
              </a:lnSpc>
              <a:defRPr/>
            </a:lvl2pPr>
            <a:lvl3pPr>
              <a:lnSpc>
                <a:spcPts val="2000"/>
              </a:lnSpc>
              <a:defRPr/>
            </a:lvl3pPr>
            <a:lvl4pPr>
              <a:lnSpc>
                <a:spcPts val="2000"/>
              </a:lnSpc>
              <a:defRPr/>
            </a:lvl4pPr>
            <a:lvl5pPr>
              <a:lnSpc>
                <a:spcPts val="2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7A29128-56CE-004F-A55A-81BB217B5151}"/>
              </a:ext>
            </a:extLst>
          </p:cNvPr>
          <p:cNvSpPr>
            <a:spLocks noGrp="1"/>
          </p:cNvSpPr>
          <p:nvPr>
            <p:ph type="ftr" sz="quarter" idx="11"/>
          </p:nvPr>
        </p:nvSpPr>
        <p:spPr>
          <a:xfrm>
            <a:off x="7000165" y="6176963"/>
            <a:ext cx="4114800" cy="365125"/>
          </a:xfrm>
        </p:spPr>
        <p:txBody>
          <a:bodyPr/>
          <a:lstStyle>
            <a:lvl1pPr algn="r">
              <a:defRPr/>
            </a:lvl1pPr>
          </a:lstStyle>
          <a:p>
            <a:endParaRPr lang="en-US"/>
          </a:p>
        </p:txBody>
      </p:sp>
      <p:sp>
        <p:nvSpPr>
          <p:cNvPr id="6" name="Slide Number Placeholder 5">
            <a:extLst>
              <a:ext uri="{FF2B5EF4-FFF2-40B4-BE49-F238E27FC236}">
                <a16:creationId xmlns:a16="http://schemas.microsoft.com/office/drawing/2014/main" id="{41C42454-831E-C140-9BE0-FDD1F40CB0F6}"/>
              </a:ext>
            </a:extLst>
          </p:cNvPr>
          <p:cNvSpPr>
            <a:spLocks noGrp="1"/>
          </p:cNvSpPr>
          <p:nvPr>
            <p:ph type="sldNum" sz="quarter" idx="12"/>
          </p:nvPr>
        </p:nvSpPr>
        <p:spPr>
          <a:xfrm>
            <a:off x="8847438" y="6176963"/>
            <a:ext cx="2743200" cy="365125"/>
          </a:xfrm>
          <a:prstGeom prst="rect">
            <a:avLst/>
          </a:prstGeom>
        </p:spPr>
        <p:txBody>
          <a:bodyPr anchor="ctr"/>
          <a:lstStyle>
            <a:lvl1pPr algn="r">
              <a:defRPr sz="1000" b="1" i="0">
                <a:solidFill>
                  <a:srgbClr val="407371"/>
                </a:solidFill>
                <a:latin typeface="Georgia" panose="02040502050405020303" pitchFamily="18" charset="0"/>
              </a:defRPr>
            </a:lvl1pPr>
          </a:lstStyle>
          <a:p>
            <a:fld id="{50F2BEE7-A0DD-8E45-BC73-29309ED3288E}" type="slidenum">
              <a:rPr lang="en-US" smtClean="0"/>
              <a:pPr/>
              <a:t>‹#›</a:t>
            </a:fld>
            <a:endParaRPr lang="en-US" dirty="0"/>
          </a:p>
        </p:txBody>
      </p:sp>
      <p:sp>
        <p:nvSpPr>
          <p:cNvPr id="7" name="Text Placeholder 6">
            <a:extLst>
              <a:ext uri="{FF2B5EF4-FFF2-40B4-BE49-F238E27FC236}">
                <a16:creationId xmlns:a16="http://schemas.microsoft.com/office/drawing/2014/main" id="{2EA127DD-7467-5B4F-AAA8-8FE5D0C0FB60}"/>
              </a:ext>
            </a:extLst>
          </p:cNvPr>
          <p:cNvSpPr>
            <a:spLocks noGrp="1"/>
          </p:cNvSpPr>
          <p:nvPr>
            <p:ph type="body" sz="quarter" idx="13" hasCustomPrompt="1"/>
          </p:nvPr>
        </p:nvSpPr>
        <p:spPr>
          <a:xfrm>
            <a:off x="593725" y="1386387"/>
            <a:ext cx="10996913" cy="276834"/>
          </a:xfrm>
        </p:spPr>
        <p:txBody>
          <a:bodyPr lIns="0"/>
          <a:lstStyle>
            <a:lvl1pPr>
              <a:defRPr b="1">
                <a:solidFill>
                  <a:srgbClr val="40737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a:t>
            </a:r>
          </a:p>
        </p:txBody>
      </p:sp>
      <p:sp>
        <p:nvSpPr>
          <p:cNvPr id="2" name="Title Placeholder 1">
            <a:extLst>
              <a:ext uri="{FF2B5EF4-FFF2-40B4-BE49-F238E27FC236}">
                <a16:creationId xmlns:a16="http://schemas.microsoft.com/office/drawing/2014/main" id="{17812243-C004-224C-23FE-1B6A7B4F2A06}"/>
              </a:ext>
            </a:extLst>
          </p:cNvPr>
          <p:cNvSpPr>
            <a:spLocks noGrp="1"/>
          </p:cNvSpPr>
          <p:nvPr>
            <p:ph type="title"/>
          </p:nvPr>
        </p:nvSpPr>
        <p:spPr>
          <a:xfrm>
            <a:off x="593124" y="613237"/>
            <a:ext cx="10997514" cy="745426"/>
          </a:xfrm>
          <a:prstGeom prst="rect">
            <a:avLst/>
          </a:prstGeom>
        </p:spPr>
        <p:txBody>
          <a:bodyPr vert="horz" lIns="0" tIns="45720" rIns="91440" bIns="45720" rtlCol="0" anchor="t">
            <a:normAutofit/>
          </a:bodyPr>
          <a:lstStyle/>
          <a:p>
            <a:r>
              <a:rPr lang="en-US" dirty="0"/>
              <a:t>Click to edit Master title style</a:t>
            </a:r>
          </a:p>
        </p:txBody>
      </p:sp>
      <p:cxnSp>
        <p:nvCxnSpPr>
          <p:cNvPr id="4" name="Shape 46">
            <a:extLst>
              <a:ext uri="{FF2B5EF4-FFF2-40B4-BE49-F238E27FC236}">
                <a16:creationId xmlns:a16="http://schemas.microsoft.com/office/drawing/2014/main" id="{8091300E-5AEA-46EB-01EB-6078E838E5A9}"/>
              </a:ext>
            </a:extLst>
          </p:cNvPr>
          <p:cNvCxnSpPr>
            <a:cxnSpLocks/>
          </p:cNvCxnSpPr>
          <p:nvPr userDrawn="1"/>
        </p:nvCxnSpPr>
        <p:spPr>
          <a:xfrm>
            <a:off x="0" y="6835052"/>
            <a:ext cx="12192000" cy="0"/>
          </a:xfrm>
          <a:prstGeom prst="straightConnector1">
            <a:avLst/>
          </a:prstGeom>
          <a:noFill/>
          <a:ln w="127000" cap="flat" cmpd="sng">
            <a:solidFill>
              <a:schemeClr val="accent3"/>
            </a:solidFill>
            <a:prstDash val="solid"/>
            <a:miter/>
            <a:headEnd type="none" w="med" len="med"/>
            <a:tailEnd type="none" w="med" len="med"/>
          </a:ln>
        </p:spPr>
      </p:cxnSp>
    </p:spTree>
    <p:extLst>
      <p:ext uri="{BB962C8B-B14F-4D97-AF65-F5344CB8AC3E}">
        <p14:creationId xmlns:p14="http://schemas.microsoft.com/office/powerpoint/2010/main" val="294239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9325643A-3C41-1999-6843-EC2F31C8A2C7}"/>
              </a:ext>
            </a:extLst>
          </p:cNvPr>
          <p:cNvSpPr>
            <a:spLocks noGrp="1"/>
          </p:cNvSpPr>
          <p:nvPr>
            <p:ph type="ftr" sz="quarter" idx="11"/>
          </p:nvPr>
        </p:nvSpPr>
        <p:spPr>
          <a:xfrm>
            <a:off x="7000165" y="6176963"/>
            <a:ext cx="4114800" cy="365125"/>
          </a:xfrm>
        </p:spPr>
        <p:txBody>
          <a:bodyPr/>
          <a:lstStyle>
            <a:lvl1pPr algn="r">
              <a:defRPr/>
            </a:lvl1pPr>
          </a:lstStyle>
          <a:p>
            <a:endParaRPr lang="en-US"/>
          </a:p>
        </p:txBody>
      </p:sp>
      <p:sp>
        <p:nvSpPr>
          <p:cNvPr id="7" name="Slide Number Placeholder 5">
            <a:extLst>
              <a:ext uri="{FF2B5EF4-FFF2-40B4-BE49-F238E27FC236}">
                <a16:creationId xmlns:a16="http://schemas.microsoft.com/office/drawing/2014/main" id="{DAFE0BFC-2183-458E-2E23-FFE47873A6F8}"/>
              </a:ext>
            </a:extLst>
          </p:cNvPr>
          <p:cNvSpPr>
            <a:spLocks noGrp="1"/>
          </p:cNvSpPr>
          <p:nvPr>
            <p:ph type="sldNum" sz="quarter" idx="12"/>
          </p:nvPr>
        </p:nvSpPr>
        <p:spPr>
          <a:xfrm>
            <a:off x="8847438" y="6176963"/>
            <a:ext cx="2743200" cy="365125"/>
          </a:xfrm>
          <a:prstGeom prst="rect">
            <a:avLst/>
          </a:prstGeom>
        </p:spPr>
        <p:txBody>
          <a:bodyPr anchor="ctr"/>
          <a:lstStyle>
            <a:lvl1pPr algn="r">
              <a:defRPr sz="1000" b="1" i="0">
                <a:solidFill>
                  <a:srgbClr val="407371"/>
                </a:solidFill>
                <a:latin typeface="Georgia" panose="02040502050405020303" pitchFamily="18" charset="0"/>
              </a:defRPr>
            </a:lvl1pPr>
          </a:lstStyle>
          <a:p>
            <a:fld id="{50F2BEE7-A0DD-8E45-BC73-29309ED3288E}" type="slidenum">
              <a:rPr lang="en-US" smtClean="0"/>
              <a:pPr/>
              <a:t>‹#›</a:t>
            </a:fld>
            <a:endParaRPr lang="en-US" dirty="0"/>
          </a:p>
        </p:txBody>
      </p:sp>
      <p:sp>
        <p:nvSpPr>
          <p:cNvPr id="3" name="Title Placeholder 1">
            <a:extLst>
              <a:ext uri="{FF2B5EF4-FFF2-40B4-BE49-F238E27FC236}">
                <a16:creationId xmlns:a16="http://schemas.microsoft.com/office/drawing/2014/main" id="{582FB1C3-E026-3D4A-2CD1-67A756946B3B}"/>
              </a:ext>
            </a:extLst>
          </p:cNvPr>
          <p:cNvSpPr>
            <a:spLocks noGrp="1"/>
          </p:cNvSpPr>
          <p:nvPr>
            <p:ph type="title"/>
          </p:nvPr>
        </p:nvSpPr>
        <p:spPr>
          <a:xfrm>
            <a:off x="593124" y="613237"/>
            <a:ext cx="10997514" cy="745426"/>
          </a:xfrm>
          <a:prstGeom prst="rect">
            <a:avLst/>
          </a:prstGeom>
        </p:spPr>
        <p:txBody>
          <a:bodyPr vert="horz" lIns="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62255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0C657-F94A-4F46-931C-6324792DD973}"/>
              </a:ext>
            </a:extLst>
          </p:cNvPr>
          <p:cNvSpPr/>
          <p:nvPr userDrawn="1"/>
        </p:nvSpPr>
        <p:spPr>
          <a:xfrm>
            <a:off x="0" y="0"/>
            <a:ext cx="2387065" cy="12031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a:extLst>
              <a:ext uri="{FF2B5EF4-FFF2-40B4-BE49-F238E27FC236}">
                <a16:creationId xmlns:a16="http://schemas.microsoft.com/office/drawing/2014/main" id="{E126EF24-4A09-546F-BAC2-634CBF1ECC74}"/>
              </a:ext>
            </a:extLst>
          </p:cNvPr>
          <p:cNvSpPr>
            <a:spLocks noGrp="1"/>
          </p:cNvSpPr>
          <p:nvPr>
            <p:ph type="ftr" sz="quarter" idx="11"/>
          </p:nvPr>
        </p:nvSpPr>
        <p:spPr>
          <a:xfrm>
            <a:off x="7000165" y="6176963"/>
            <a:ext cx="4114800" cy="365125"/>
          </a:xfrm>
        </p:spPr>
        <p:txBody>
          <a:bodyPr/>
          <a:lstStyle>
            <a:lvl1pPr algn="r">
              <a:defRPr/>
            </a:lvl1pPr>
          </a:lstStyle>
          <a:p>
            <a:endParaRPr lang="en-US"/>
          </a:p>
        </p:txBody>
      </p:sp>
      <p:sp>
        <p:nvSpPr>
          <p:cNvPr id="7" name="Slide Number Placeholder 5">
            <a:extLst>
              <a:ext uri="{FF2B5EF4-FFF2-40B4-BE49-F238E27FC236}">
                <a16:creationId xmlns:a16="http://schemas.microsoft.com/office/drawing/2014/main" id="{D5A32650-6410-C324-E4E3-88CBCD895CE1}"/>
              </a:ext>
            </a:extLst>
          </p:cNvPr>
          <p:cNvSpPr>
            <a:spLocks noGrp="1"/>
          </p:cNvSpPr>
          <p:nvPr>
            <p:ph type="sldNum" sz="quarter" idx="12"/>
          </p:nvPr>
        </p:nvSpPr>
        <p:spPr>
          <a:xfrm>
            <a:off x="8847438" y="6176963"/>
            <a:ext cx="2743200" cy="365125"/>
          </a:xfrm>
          <a:prstGeom prst="rect">
            <a:avLst/>
          </a:prstGeom>
        </p:spPr>
        <p:txBody>
          <a:bodyPr anchor="ctr"/>
          <a:lstStyle>
            <a:lvl1pPr algn="r">
              <a:defRPr sz="1000" b="1" i="0">
                <a:solidFill>
                  <a:srgbClr val="407371"/>
                </a:solidFill>
                <a:latin typeface="Georgia" panose="02040502050405020303" pitchFamily="18" charset="0"/>
              </a:defRPr>
            </a:lvl1pPr>
          </a:lstStyle>
          <a:p>
            <a:fld id="{50F2BEE7-A0DD-8E45-BC73-29309ED3288E}" type="slidenum">
              <a:rPr lang="en-US" smtClean="0"/>
              <a:pPr/>
              <a:t>‹#›</a:t>
            </a:fld>
            <a:endParaRPr lang="en-US" dirty="0"/>
          </a:p>
        </p:txBody>
      </p:sp>
    </p:spTree>
    <p:extLst>
      <p:ext uri="{BB962C8B-B14F-4D97-AF65-F5344CB8AC3E}">
        <p14:creationId xmlns:p14="http://schemas.microsoft.com/office/powerpoint/2010/main" val="92179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254B-D8BD-3943-12B7-E1F21586B17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B6C52A7-1801-11B9-1323-C601ABFAC6B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3220F4A-6A3D-3EE7-CA9E-60E07C7AAF7F}"/>
              </a:ext>
            </a:extLst>
          </p:cNvPr>
          <p:cNvSpPr>
            <a:spLocks noGrp="1"/>
          </p:cNvSpPr>
          <p:nvPr>
            <p:ph type="sldNum" sz="quarter" idx="11"/>
          </p:nvPr>
        </p:nvSpPr>
        <p:spPr/>
        <p:txBody>
          <a:bodyPr/>
          <a:lstStyle/>
          <a:p>
            <a:fld id="{50F2BEE7-A0DD-8E45-BC73-29309ED3288E}" type="slidenum">
              <a:rPr lang="en-US" smtClean="0"/>
              <a:pPr/>
              <a:t>‹#›</a:t>
            </a:fld>
            <a:endParaRPr lang="en-US" dirty="0"/>
          </a:p>
        </p:txBody>
      </p:sp>
      <p:sp>
        <p:nvSpPr>
          <p:cNvPr id="6" name="Picture Placeholder 5">
            <a:extLst>
              <a:ext uri="{FF2B5EF4-FFF2-40B4-BE49-F238E27FC236}">
                <a16:creationId xmlns:a16="http://schemas.microsoft.com/office/drawing/2014/main" id="{867E2060-9AF9-D43A-B2E6-A98F55EDAF87}"/>
              </a:ext>
            </a:extLst>
          </p:cNvPr>
          <p:cNvSpPr>
            <a:spLocks noGrp="1"/>
          </p:cNvSpPr>
          <p:nvPr>
            <p:ph type="pic" sz="quarter" idx="12"/>
          </p:nvPr>
        </p:nvSpPr>
        <p:spPr>
          <a:xfrm>
            <a:off x="593725" y="1490663"/>
            <a:ext cx="10996613" cy="4521200"/>
          </a:xfrm>
          <a:solidFill>
            <a:schemeClr val="bg1">
              <a:lumMod val="95000"/>
            </a:schemeClr>
          </a:solidFill>
          <a:effectLst>
            <a:glow rad="63500">
              <a:schemeClr val="accent4">
                <a:satMod val="175000"/>
                <a:alpha val="21000"/>
              </a:schemeClr>
            </a:glow>
          </a:effectLst>
        </p:spPr>
        <p:txBody>
          <a:bodyPr/>
          <a:lstStyle/>
          <a:p>
            <a:endParaRPr lang="en-US"/>
          </a:p>
        </p:txBody>
      </p:sp>
    </p:spTree>
    <p:extLst>
      <p:ext uri="{BB962C8B-B14F-4D97-AF65-F5344CB8AC3E}">
        <p14:creationId xmlns:p14="http://schemas.microsoft.com/office/powerpoint/2010/main" val="208470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254B-D8BD-3943-12B7-E1F21586B17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B6C52A7-1801-11B9-1323-C601ABFAC6B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3220F4A-6A3D-3EE7-CA9E-60E07C7AAF7F}"/>
              </a:ext>
            </a:extLst>
          </p:cNvPr>
          <p:cNvSpPr>
            <a:spLocks noGrp="1"/>
          </p:cNvSpPr>
          <p:nvPr>
            <p:ph type="sldNum" sz="quarter" idx="11"/>
          </p:nvPr>
        </p:nvSpPr>
        <p:spPr/>
        <p:txBody>
          <a:bodyPr/>
          <a:lstStyle/>
          <a:p>
            <a:fld id="{50F2BEE7-A0DD-8E45-BC73-29309ED3288E}" type="slidenum">
              <a:rPr lang="en-US" smtClean="0"/>
              <a:pPr/>
              <a:t>‹#›</a:t>
            </a:fld>
            <a:endParaRPr lang="en-US" dirty="0"/>
          </a:p>
        </p:txBody>
      </p:sp>
      <p:sp>
        <p:nvSpPr>
          <p:cNvPr id="6" name="Picture Placeholder 5">
            <a:extLst>
              <a:ext uri="{FF2B5EF4-FFF2-40B4-BE49-F238E27FC236}">
                <a16:creationId xmlns:a16="http://schemas.microsoft.com/office/drawing/2014/main" id="{867E2060-9AF9-D43A-B2E6-A98F55EDAF87}"/>
              </a:ext>
            </a:extLst>
          </p:cNvPr>
          <p:cNvSpPr>
            <a:spLocks noGrp="1"/>
          </p:cNvSpPr>
          <p:nvPr>
            <p:ph type="pic" sz="quarter" idx="12"/>
          </p:nvPr>
        </p:nvSpPr>
        <p:spPr>
          <a:xfrm>
            <a:off x="593725" y="1490663"/>
            <a:ext cx="5045075" cy="4521200"/>
          </a:xfrm>
          <a:solidFill>
            <a:schemeClr val="bg1">
              <a:lumMod val="95000"/>
            </a:schemeClr>
          </a:solidFill>
          <a:effectLst>
            <a:glow rad="63500">
              <a:schemeClr val="accent4">
                <a:satMod val="175000"/>
                <a:alpha val="18000"/>
              </a:schemeClr>
            </a:glow>
          </a:effectLst>
        </p:spPr>
        <p:txBody>
          <a:bodyPr/>
          <a:lstStyle/>
          <a:p>
            <a:endParaRPr lang="en-US"/>
          </a:p>
        </p:txBody>
      </p:sp>
      <p:sp>
        <p:nvSpPr>
          <p:cNvPr id="5" name="Picture Placeholder 5">
            <a:extLst>
              <a:ext uri="{FF2B5EF4-FFF2-40B4-BE49-F238E27FC236}">
                <a16:creationId xmlns:a16="http://schemas.microsoft.com/office/drawing/2014/main" id="{D339835D-B94D-9836-2AF2-889EBBCB006B}"/>
              </a:ext>
            </a:extLst>
          </p:cNvPr>
          <p:cNvSpPr>
            <a:spLocks noGrp="1"/>
          </p:cNvSpPr>
          <p:nvPr>
            <p:ph type="pic" sz="quarter" idx="13"/>
          </p:nvPr>
        </p:nvSpPr>
        <p:spPr>
          <a:xfrm>
            <a:off x="6516687" y="1490663"/>
            <a:ext cx="5045075" cy="4521200"/>
          </a:xfrm>
          <a:solidFill>
            <a:schemeClr val="bg1">
              <a:lumMod val="95000"/>
            </a:schemeClr>
          </a:solidFill>
          <a:effectLst>
            <a:glow rad="63500">
              <a:schemeClr val="accent4">
                <a:satMod val="175000"/>
                <a:alpha val="18000"/>
              </a:schemeClr>
            </a:glow>
          </a:effectLst>
        </p:spPr>
        <p:txBody>
          <a:bodyPr/>
          <a:lstStyle/>
          <a:p>
            <a:endParaRPr lang="en-US"/>
          </a:p>
        </p:txBody>
      </p:sp>
    </p:spTree>
    <p:extLst>
      <p:ext uri="{BB962C8B-B14F-4D97-AF65-F5344CB8AC3E}">
        <p14:creationId xmlns:p14="http://schemas.microsoft.com/office/powerpoint/2010/main" val="2776089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55201-C097-FC43-B224-62F1C0B8FA46}"/>
              </a:ext>
            </a:extLst>
          </p:cNvPr>
          <p:cNvSpPr>
            <a:spLocks noGrp="1"/>
          </p:cNvSpPr>
          <p:nvPr>
            <p:ph type="title"/>
          </p:nvPr>
        </p:nvSpPr>
        <p:spPr>
          <a:xfrm>
            <a:off x="593124" y="613237"/>
            <a:ext cx="10997514" cy="745426"/>
          </a:xfrm>
          <a:prstGeom prst="rect">
            <a:avLst/>
          </a:prstGeom>
        </p:spPr>
        <p:txBody>
          <a:bodyPr vert="horz" lIns="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2F70F88A-0F8E-2148-99A9-121C1954D9DA}"/>
              </a:ext>
            </a:extLst>
          </p:cNvPr>
          <p:cNvSpPr>
            <a:spLocks noGrp="1"/>
          </p:cNvSpPr>
          <p:nvPr>
            <p:ph type="body" idx="1"/>
          </p:nvPr>
        </p:nvSpPr>
        <p:spPr>
          <a:xfrm>
            <a:off x="593124" y="1358663"/>
            <a:ext cx="10997514" cy="4351338"/>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DFF2488-4078-1440-936F-5EBB37D6334B}"/>
              </a:ext>
            </a:extLst>
          </p:cNvPr>
          <p:cNvSpPr>
            <a:spLocks noGrp="1"/>
          </p:cNvSpPr>
          <p:nvPr>
            <p:ph type="ftr" sz="quarter" idx="3"/>
          </p:nvPr>
        </p:nvSpPr>
        <p:spPr>
          <a:xfrm>
            <a:off x="6981825" y="6251992"/>
            <a:ext cx="4114800" cy="365125"/>
          </a:xfrm>
          <a:prstGeom prst="rect">
            <a:avLst/>
          </a:prstGeom>
        </p:spPr>
        <p:txBody>
          <a:bodyPr vert="horz" lIns="91440" tIns="45720" rIns="91440" bIns="45720" rtlCol="0" anchor="ctr"/>
          <a:lstStyle>
            <a:lvl1pPr algn="r">
              <a:defRPr sz="800">
                <a:solidFill>
                  <a:schemeClr val="accent4"/>
                </a:solidFill>
                <a:latin typeface="Arial" panose="020B0604020202020204" pitchFamily="34" charset="0"/>
                <a:cs typeface="Arial" panose="020B0604020202020204" pitchFamily="34" charset="0"/>
              </a:defRPr>
            </a:lvl1pPr>
          </a:lstStyle>
          <a:p>
            <a:endParaRPr lang="en-US" dirty="0"/>
          </a:p>
        </p:txBody>
      </p:sp>
      <p:sp>
        <p:nvSpPr>
          <p:cNvPr id="7" name="Slide Number Placeholder 5">
            <a:extLst>
              <a:ext uri="{FF2B5EF4-FFF2-40B4-BE49-F238E27FC236}">
                <a16:creationId xmlns:a16="http://schemas.microsoft.com/office/drawing/2014/main" id="{B79B8424-320C-8543-A5DE-7747B27AA29F}"/>
              </a:ext>
            </a:extLst>
          </p:cNvPr>
          <p:cNvSpPr>
            <a:spLocks noGrp="1"/>
          </p:cNvSpPr>
          <p:nvPr>
            <p:ph type="sldNum" sz="quarter" idx="4"/>
          </p:nvPr>
        </p:nvSpPr>
        <p:spPr>
          <a:xfrm>
            <a:off x="8610600" y="6251992"/>
            <a:ext cx="2980038" cy="365125"/>
          </a:xfrm>
          <a:prstGeom prst="rect">
            <a:avLst/>
          </a:prstGeom>
        </p:spPr>
        <p:txBody>
          <a:bodyPr anchor="ctr"/>
          <a:lstStyle>
            <a:lvl1pPr algn="r">
              <a:defRPr sz="1000" b="1" i="0">
                <a:solidFill>
                  <a:srgbClr val="407371"/>
                </a:solidFill>
                <a:latin typeface="Georgia" panose="02040502050405020303" pitchFamily="18" charset="0"/>
              </a:defRPr>
            </a:lvl1pPr>
          </a:lstStyle>
          <a:p>
            <a:fld id="{50F2BEE7-A0DD-8E45-BC73-29309ED3288E}" type="slidenum">
              <a:rPr lang="en-US" smtClean="0"/>
              <a:pPr/>
              <a:t>‹#›</a:t>
            </a:fld>
            <a:endParaRPr lang="en-US" dirty="0"/>
          </a:p>
        </p:txBody>
      </p:sp>
      <p:pic>
        <p:nvPicPr>
          <p:cNvPr id="11" name="Graphic 10">
            <a:extLst>
              <a:ext uri="{FF2B5EF4-FFF2-40B4-BE49-F238E27FC236}">
                <a16:creationId xmlns:a16="http://schemas.microsoft.com/office/drawing/2014/main" id="{E44A446B-F37A-70A8-AEE4-8D7CABFF4CCC}"/>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93124" y="6368653"/>
            <a:ext cx="2562826" cy="131802"/>
          </a:xfrm>
          <a:prstGeom prst="rect">
            <a:avLst/>
          </a:prstGeom>
        </p:spPr>
      </p:pic>
      <p:cxnSp>
        <p:nvCxnSpPr>
          <p:cNvPr id="12" name="Shape 46">
            <a:extLst>
              <a:ext uri="{FF2B5EF4-FFF2-40B4-BE49-F238E27FC236}">
                <a16:creationId xmlns:a16="http://schemas.microsoft.com/office/drawing/2014/main" id="{844FAC0F-32A3-180A-88BC-0143071FFEBB}"/>
              </a:ext>
            </a:extLst>
          </p:cNvPr>
          <p:cNvCxnSpPr>
            <a:cxnSpLocks/>
          </p:cNvCxnSpPr>
          <p:nvPr userDrawn="1"/>
        </p:nvCxnSpPr>
        <p:spPr>
          <a:xfrm>
            <a:off x="0" y="6802394"/>
            <a:ext cx="12192000" cy="0"/>
          </a:xfrm>
          <a:prstGeom prst="straightConnector1">
            <a:avLst/>
          </a:prstGeom>
          <a:noFill/>
          <a:ln w="127000" cap="flat" cmpd="sng">
            <a:solidFill>
              <a:schemeClr val="accent3"/>
            </a:solidFill>
            <a:prstDash val="solid"/>
            <a:miter/>
            <a:headEnd type="none" w="med" len="med"/>
            <a:tailEnd type="none" w="med" len="med"/>
          </a:ln>
        </p:spPr>
      </p:cxnSp>
    </p:spTree>
    <p:extLst>
      <p:ext uri="{BB962C8B-B14F-4D97-AF65-F5344CB8AC3E}">
        <p14:creationId xmlns:p14="http://schemas.microsoft.com/office/powerpoint/2010/main" val="2081341454"/>
      </p:ext>
    </p:extLst>
  </p:cSld>
  <p:clrMap bg1="lt1" tx1="dk1" bg2="lt2" tx2="dk2" accent1="accent1" accent2="accent2" accent3="accent3" accent4="accent4" accent5="accent5" accent6="accent6" hlink="hlink" folHlink="folHlink"/>
  <p:sldLayoutIdLst>
    <p:sldLayoutId id="2147483666" r:id="rId1"/>
    <p:sldLayoutId id="2147483672" r:id="rId2"/>
    <p:sldLayoutId id="2147483660" r:id="rId3"/>
    <p:sldLayoutId id="2147483671" r:id="rId4"/>
    <p:sldLayoutId id="2147483650" r:id="rId5"/>
    <p:sldLayoutId id="2147483654" r:id="rId6"/>
    <p:sldLayoutId id="2147483655" r:id="rId7"/>
    <p:sldLayoutId id="2147483680" r:id="rId8"/>
    <p:sldLayoutId id="2147483681" r:id="rId9"/>
    <p:sldLayoutId id="2147483685" r:id="rId10"/>
    <p:sldLayoutId id="2147483682" r:id="rId11"/>
    <p:sldLayoutId id="2147483683" r:id="rId12"/>
    <p:sldLayoutId id="2147483684" r:id="rId13"/>
    <p:sldLayoutId id="2147483667" r:id="rId14"/>
    <p:sldLayoutId id="2147483662" r:id="rId15"/>
    <p:sldLayoutId id="2147483675" r:id="rId16"/>
    <p:sldLayoutId id="2147483663" r:id="rId17"/>
    <p:sldLayoutId id="2147483674" r:id="rId18"/>
    <p:sldLayoutId id="2147483676" r:id="rId19"/>
    <p:sldLayoutId id="2147483677" r:id="rId20"/>
    <p:sldLayoutId id="2147483687" r:id="rId21"/>
    <p:sldLayoutId id="2147483689" r:id="rId22"/>
  </p:sldLayoutIdLst>
  <p:hf sldNum="0" hdr="0" ftr="0" dt="0"/>
  <p:txStyles>
    <p:titleStyle>
      <a:lvl1pPr algn="l" defTabSz="914400" rtl="0" eaLnBrk="1" latinLnBrk="0" hangingPunct="1">
        <a:lnSpc>
          <a:spcPct val="90000"/>
        </a:lnSpc>
        <a:spcBef>
          <a:spcPct val="0"/>
        </a:spcBef>
        <a:buNone/>
        <a:defRPr sz="2800" b="0" kern="1200">
          <a:solidFill>
            <a:schemeClr val="accent4">
              <a:lumMod val="50000"/>
            </a:schemeClr>
          </a:solidFill>
          <a:latin typeface="Georgia" panose="02040502050405020303"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07F5811-4468-8713-B8F9-2754DFAE3131}"/>
              </a:ext>
            </a:extLst>
          </p:cNvPr>
          <p:cNvSpPr>
            <a:spLocks noGrp="1"/>
          </p:cNvSpPr>
          <p:nvPr>
            <p:ph type="subTitle" idx="1"/>
          </p:nvPr>
        </p:nvSpPr>
        <p:spPr>
          <a:xfrm>
            <a:off x="1134107" y="4065973"/>
            <a:ext cx="9144000" cy="1303068"/>
          </a:xfrm>
        </p:spPr>
        <p:txBody>
          <a:bodyPr/>
          <a:lstStyle/>
          <a:p>
            <a:r>
              <a:rPr lang="en-US" dirty="0"/>
              <a:t>Can Rate Cuts Stem the Labor Market’s Slowdown</a:t>
            </a:r>
          </a:p>
        </p:txBody>
      </p:sp>
      <p:sp>
        <p:nvSpPr>
          <p:cNvPr id="4" name="Text Placeholder 3">
            <a:extLst>
              <a:ext uri="{FF2B5EF4-FFF2-40B4-BE49-F238E27FC236}">
                <a16:creationId xmlns:a16="http://schemas.microsoft.com/office/drawing/2014/main" id="{B51AC4FB-26D9-D456-648F-2EC079CB4031}"/>
              </a:ext>
            </a:extLst>
          </p:cNvPr>
          <p:cNvSpPr>
            <a:spLocks noGrp="1"/>
          </p:cNvSpPr>
          <p:nvPr>
            <p:ph type="body" sz="quarter" idx="11"/>
          </p:nvPr>
        </p:nvSpPr>
        <p:spPr>
          <a:xfrm>
            <a:off x="1029810" y="2272683"/>
            <a:ext cx="10235953" cy="1793290"/>
          </a:xfrm>
        </p:spPr>
        <p:txBody>
          <a:bodyPr/>
          <a:lstStyle/>
          <a:p>
            <a:endParaRPr lang="en-US" dirty="0"/>
          </a:p>
          <a:p>
            <a:r>
              <a:rPr lang="en-US" dirty="0"/>
              <a:t>2024 Fourth Quarter Outlook</a:t>
            </a:r>
          </a:p>
        </p:txBody>
      </p:sp>
      <p:sp>
        <p:nvSpPr>
          <p:cNvPr id="5" name="TextBox 4">
            <a:extLst>
              <a:ext uri="{FF2B5EF4-FFF2-40B4-BE49-F238E27FC236}">
                <a16:creationId xmlns:a16="http://schemas.microsoft.com/office/drawing/2014/main" id="{DA681865-6337-DA8B-8427-46B21A923BBC}"/>
              </a:ext>
            </a:extLst>
          </p:cNvPr>
          <p:cNvSpPr txBox="1"/>
          <p:nvPr/>
        </p:nvSpPr>
        <p:spPr>
          <a:xfrm>
            <a:off x="3445283" y="5463711"/>
            <a:ext cx="547677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30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sym typeface="Arial"/>
              </a:rPr>
              <a:t>--Rep Name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30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sym typeface="Arial"/>
              </a:rPr>
              <a:t>--Firm-Approved Title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30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sym typeface="Arial"/>
              </a:rPr>
              <a:t>--Registered Branch Address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30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sym typeface="Arial"/>
              </a:rPr>
              <a:t>--Approved Email and/or Registered Phone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30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sym typeface="Arial"/>
              </a:rPr>
              <a:t>--Securities Disclosure </a:t>
            </a:r>
          </a:p>
        </p:txBody>
      </p:sp>
      <p:sp>
        <p:nvSpPr>
          <p:cNvPr id="6" name="TextBox 5">
            <a:extLst>
              <a:ext uri="{FF2B5EF4-FFF2-40B4-BE49-F238E27FC236}">
                <a16:creationId xmlns:a16="http://schemas.microsoft.com/office/drawing/2014/main" id="{5A8C16CB-EC04-0E0C-BEDC-76A04C6DF114}"/>
              </a:ext>
            </a:extLst>
          </p:cNvPr>
          <p:cNvSpPr txBox="1"/>
          <p:nvPr/>
        </p:nvSpPr>
        <p:spPr>
          <a:xfrm>
            <a:off x="9313446" y="5679154"/>
            <a:ext cx="2300130" cy="738664"/>
          </a:xfrm>
          <a:prstGeom prst="rect">
            <a:avLst/>
          </a:prstGeom>
          <a:noFill/>
          <a:ln w="127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sym typeface="Arial"/>
              </a:rPr>
              <a:t>Enter all information and submit to Ad Review for final approval</a:t>
            </a:r>
          </a:p>
        </p:txBody>
      </p:sp>
    </p:spTree>
    <p:extLst>
      <p:ext uri="{BB962C8B-B14F-4D97-AF65-F5344CB8AC3E}">
        <p14:creationId xmlns:p14="http://schemas.microsoft.com/office/powerpoint/2010/main" val="3309672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82C1A-5670-87BF-8EA7-4787F666EE55}"/>
              </a:ext>
            </a:extLst>
          </p:cNvPr>
          <p:cNvSpPr>
            <a:spLocks noGrp="1"/>
          </p:cNvSpPr>
          <p:nvPr>
            <p:ph type="title"/>
          </p:nvPr>
        </p:nvSpPr>
        <p:spPr/>
        <p:txBody>
          <a:bodyPr>
            <a:normAutofit/>
          </a:bodyPr>
          <a:lstStyle/>
          <a:p>
            <a:r>
              <a:rPr lang="en-US" dirty="0"/>
              <a:t>Election/Volatility</a:t>
            </a:r>
          </a:p>
        </p:txBody>
      </p:sp>
    </p:spTree>
    <p:extLst>
      <p:ext uri="{BB962C8B-B14F-4D97-AF65-F5344CB8AC3E}">
        <p14:creationId xmlns:p14="http://schemas.microsoft.com/office/powerpoint/2010/main" val="1873364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F49C-CEC7-7118-6AC2-B67F8234C61F}"/>
              </a:ext>
            </a:extLst>
          </p:cNvPr>
          <p:cNvSpPr>
            <a:spLocks noGrp="1"/>
          </p:cNvSpPr>
          <p:nvPr>
            <p:ph type="title"/>
          </p:nvPr>
        </p:nvSpPr>
        <p:spPr/>
        <p:txBody>
          <a:bodyPr/>
          <a:lstStyle/>
          <a:p>
            <a:r>
              <a:rPr lang="en-US" dirty="0"/>
              <a:t>Pre-Election Returns</a:t>
            </a:r>
          </a:p>
        </p:txBody>
      </p:sp>
      <p:pic>
        <p:nvPicPr>
          <p:cNvPr id="3" name="Picture 2">
            <a:extLst>
              <a:ext uri="{FF2B5EF4-FFF2-40B4-BE49-F238E27FC236}">
                <a16:creationId xmlns:a16="http://schemas.microsoft.com/office/drawing/2014/main" id="{EB2D9F40-1070-5BB1-A6E8-BCEFF8BB9DDD}"/>
              </a:ext>
            </a:extLst>
          </p:cNvPr>
          <p:cNvPicPr>
            <a:picLocks noChangeAspect="1"/>
          </p:cNvPicPr>
          <p:nvPr/>
        </p:nvPicPr>
        <p:blipFill>
          <a:blip r:embed="rId3"/>
          <a:stretch>
            <a:fillRect/>
          </a:stretch>
        </p:blipFill>
        <p:spPr>
          <a:xfrm>
            <a:off x="4790684" y="587892"/>
            <a:ext cx="4180807" cy="5656871"/>
          </a:xfrm>
          <a:prstGeom prst="rect">
            <a:avLst/>
          </a:prstGeom>
        </p:spPr>
      </p:pic>
      <p:sp>
        <p:nvSpPr>
          <p:cNvPr id="5" name="TextBox 4">
            <a:extLst>
              <a:ext uri="{FF2B5EF4-FFF2-40B4-BE49-F238E27FC236}">
                <a16:creationId xmlns:a16="http://schemas.microsoft.com/office/drawing/2014/main" id="{65996A2C-9160-D709-D175-35F9203D6388}"/>
              </a:ext>
            </a:extLst>
          </p:cNvPr>
          <p:cNvSpPr txBox="1"/>
          <p:nvPr/>
        </p:nvSpPr>
        <p:spPr>
          <a:xfrm>
            <a:off x="4790684" y="6244764"/>
            <a:ext cx="4076700" cy="46903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schemeClr val="dk1"/>
                </a:solidFill>
                <a:effectLst/>
                <a:latin typeface="+mn-lt"/>
                <a:ea typeface="+mn-ea"/>
                <a:cs typeface="+mn-cs"/>
              </a:rPr>
              <a:t>Source: Cetera Investment Management, FactSet, Standard &amp; Poor’s. Return dates are the 60-days leading up to Election Day.</a:t>
            </a:r>
            <a:endParaRPr lang="en-US" sz="900" dirty="0"/>
          </a:p>
        </p:txBody>
      </p:sp>
    </p:spTree>
    <p:extLst>
      <p:ext uri="{BB962C8B-B14F-4D97-AF65-F5344CB8AC3E}">
        <p14:creationId xmlns:p14="http://schemas.microsoft.com/office/powerpoint/2010/main" val="555651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F49C-CEC7-7118-6AC2-B67F8234C61F}"/>
              </a:ext>
            </a:extLst>
          </p:cNvPr>
          <p:cNvSpPr>
            <a:spLocks noGrp="1"/>
          </p:cNvSpPr>
          <p:nvPr>
            <p:ph type="title"/>
          </p:nvPr>
        </p:nvSpPr>
        <p:spPr/>
        <p:txBody>
          <a:bodyPr/>
          <a:lstStyle/>
          <a:p>
            <a:r>
              <a:rPr lang="en-US" dirty="0"/>
              <a:t>Post-Election Returns</a:t>
            </a:r>
          </a:p>
        </p:txBody>
      </p:sp>
      <p:pic>
        <p:nvPicPr>
          <p:cNvPr id="3" name="Picture 2">
            <a:extLst>
              <a:ext uri="{FF2B5EF4-FFF2-40B4-BE49-F238E27FC236}">
                <a16:creationId xmlns:a16="http://schemas.microsoft.com/office/drawing/2014/main" id="{582F0E22-C9F9-BFA8-268D-8A0BAF6C693D}"/>
              </a:ext>
            </a:extLst>
          </p:cNvPr>
          <p:cNvPicPr>
            <a:picLocks noChangeAspect="1"/>
          </p:cNvPicPr>
          <p:nvPr/>
        </p:nvPicPr>
        <p:blipFill>
          <a:blip r:embed="rId3"/>
          <a:stretch>
            <a:fillRect/>
          </a:stretch>
        </p:blipFill>
        <p:spPr>
          <a:xfrm>
            <a:off x="4609578" y="396804"/>
            <a:ext cx="4164046" cy="5949882"/>
          </a:xfrm>
          <a:prstGeom prst="rect">
            <a:avLst/>
          </a:prstGeom>
        </p:spPr>
      </p:pic>
      <p:sp>
        <p:nvSpPr>
          <p:cNvPr id="6" name="TextBox 4">
            <a:extLst>
              <a:ext uri="{FF2B5EF4-FFF2-40B4-BE49-F238E27FC236}">
                <a16:creationId xmlns:a16="http://schemas.microsoft.com/office/drawing/2014/main" id="{531A3660-6E6B-245E-B356-175D5A3513F9}"/>
              </a:ext>
            </a:extLst>
          </p:cNvPr>
          <p:cNvSpPr txBox="1"/>
          <p:nvPr/>
        </p:nvSpPr>
        <p:spPr>
          <a:xfrm>
            <a:off x="4609578" y="6346687"/>
            <a:ext cx="5297902" cy="34072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schemeClr val="dk1"/>
                </a:solidFill>
                <a:effectLst/>
                <a:latin typeface="+mn-lt"/>
                <a:ea typeface="+mn-ea"/>
                <a:cs typeface="+mn-cs"/>
              </a:rPr>
              <a:t>Source: Cetera Investment Management, FactSet, Standard &amp; Poor’s. Returns are from the day after Election Day to Inauguration Day.</a:t>
            </a:r>
            <a:endParaRPr lang="en-US" sz="900" dirty="0"/>
          </a:p>
        </p:txBody>
      </p:sp>
    </p:spTree>
    <p:extLst>
      <p:ext uri="{BB962C8B-B14F-4D97-AF65-F5344CB8AC3E}">
        <p14:creationId xmlns:p14="http://schemas.microsoft.com/office/powerpoint/2010/main" val="138880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A6A4F-6FB8-F059-9597-30F270C30482}"/>
              </a:ext>
            </a:extLst>
          </p:cNvPr>
          <p:cNvSpPr>
            <a:spLocks noGrp="1"/>
          </p:cNvSpPr>
          <p:nvPr>
            <p:ph type="title"/>
          </p:nvPr>
        </p:nvSpPr>
        <p:spPr/>
        <p:txBody>
          <a:bodyPr/>
          <a:lstStyle/>
          <a:p>
            <a:r>
              <a:rPr lang="en-US" dirty="0"/>
              <a:t>How to Pay for Federal Spending Initiatives?</a:t>
            </a:r>
          </a:p>
        </p:txBody>
      </p:sp>
      <p:graphicFrame>
        <p:nvGraphicFramePr>
          <p:cNvPr id="5" name="Chart 4">
            <a:extLst>
              <a:ext uri="{FF2B5EF4-FFF2-40B4-BE49-F238E27FC236}">
                <a16:creationId xmlns:a16="http://schemas.microsoft.com/office/drawing/2014/main" id="{DC24ADDE-1D61-E8FA-AB66-CD9783B51AE0}"/>
              </a:ext>
            </a:extLst>
          </p:cNvPr>
          <p:cNvGraphicFramePr>
            <a:graphicFrameLocks/>
          </p:cNvGraphicFramePr>
          <p:nvPr>
            <p:extLst>
              <p:ext uri="{D42A27DB-BD31-4B8C-83A1-F6EECF244321}">
                <p14:modId xmlns:p14="http://schemas.microsoft.com/office/powerpoint/2010/main" val="1468082903"/>
              </p:ext>
            </p:extLst>
          </p:nvPr>
        </p:nvGraphicFramePr>
        <p:xfrm>
          <a:off x="1344517" y="1133855"/>
          <a:ext cx="9494727" cy="497666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4">
            <a:extLst>
              <a:ext uri="{FF2B5EF4-FFF2-40B4-BE49-F238E27FC236}">
                <a16:creationId xmlns:a16="http://schemas.microsoft.com/office/drawing/2014/main" id="{8FFB7F37-30ED-8A40-A011-9FDFC6F0E41F}"/>
              </a:ext>
            </a:extLst>
          </p:cNvPr>
          <p:cNvSpPr txBox="1"/>
          <p:nvPr/>
        </p:nvSpPr>
        <p:spPr>
          <a:xfrm>
            <a:off x="3396620" y="6117219"/>
            <a:ext cx="7442624" cy="4667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900" dirty="0">
                <a:solidFill>
                  <a:schemeClr val="dk1"/>
                </a:solidFill>
                <a:effectLst/>
                <a:latin typeface="+mn-lt"/>
                <a:ea typeface="+mn-ea"/>
                <a:cs typeface="+mn-cs"/>
              </a:rPr>
              <a:t>Source: Cetera Investment Management, FactSet, U.S. Congressional Budget Office (CBO). Above zero indicates a budget surplus and below zero indicates a deficit. The blue bars are CBO projections for 2024-2034.</a:t>
            </a:r>
            <a:endParaRPr lang="en-US" sz="900" dirty="0"/>
          </a:p>
        </p:txBody>
      </p:sp>
    </p:spTree>
    <p:extLst>
      <p:ext uri="{BB962C8B-B14F-4D97-AF65-F5344CB8AC3E}">
        <p14:creationId xmlns:p14="http://schemas.microsoft.com/office/powerpoint/2010/main" val="3287533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82C1A-5670-87BF-8EA7-4787F666EE55}"/>
              </a:ext>
            </a:extLst>
          </p:cNvPr>
          <p:cNvSpPr>
            <a:spLocks noGrp="1"/>
          </p:cNvSpPr>
          <p:nvPr>
            <p:ph type="title"/>
          </p:nvPr>
        </p:nvSpPr>
        <p:spPr/>
        <p:txBody>
          <a:bodyPr>
            <a:normAutofit/>
          </a:bodyPr>
          <a:lstStyle/>
          <a:p>
            <a:r>
              <a:rPr lang="en-US" dirty="0"/>
              <a:t>What This Means for Markets</a:t>
            </a:r>
          </a:p>
        </p:txBody>
      </p:sp>
    </p:spTree>
    <p:extLst>
      <p:ext uri="{BB962C8B-B14F-4D97-AF65-F5344CB8AC3E}">
        <p14:creationId xmlns:p14="http://schemas.microsoft.com/office/powerpoint/2010/main" val="112764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DD55-3558-FE93-2482-3BBACA14929C}"/>
              </a:ext>
            </a:extLst>
          </p:cNvPr>
          <p:cNvSpPr>
            <a:spLocks noGrp="1"/>
          </p:cNvSpPr>
          <p:nvPr>
            <p:ph type="title"/>
          </p:nvPr>
        </p:nvSpPr>
        <p:spPr/>
        <p:txBody>
          <a:bodyPr/>
          <a:lstStyle/>
          <a:p>
            <a:r>
              <a:rPr lang="en-US" dirty="0"/>
              <a:t>Momentum and Breadth</a:t>
            </a:r>
          </a:p>
        </p:txBody>
      </p:sp>
      <p:graphicFrame>
        <p:nvGraphicFramePr>
          <p:cNvPr id="5" name="Object 4">
            <a:extLst>
              <a:ext uri="{FF2B5EF4-FFF2-40B4-BE49-F238E27FC236}">
                <a16:creationId xmlns:a16="http://schemas.microsoft.com/office/drawing/2014/main" id="{379B2F35-239C-8D15-7BCB-D99555DD1112}"/>
              </a:ext>
            </a:extLst>
          </p:cNvPr>
          <p:cNvGraphicFramePr>
            <a:graphicFrameLocks noChangeAspect="1"/>
          </p:cNvGraphicFramePr>
          <p:nvPr>
            <p:extLst>
              <p:ext uri="{D42A27DB-BD31-4B8C-83A1-F6EECF244321}">
                <p14:modId xmlns:p14="http://schemas.microsoft.com/office/powerpoint/2010/main" val="133512001"/>
              </p:ext>
            </p:extLst>
          </p:nvPr>
        </p:nvGraphicFramePr>
        <p:xfrm>
          <a:off x="1647488" y="1154942"/>
          <a:ext cx="8888785" cy="5089821"/>
        </p:xfrm>
        <a:graphic>
          <a:graphicData uri="http://schemas.openxmlformats.org/presentationml/2006/ole">
            <mc:AlternateContent xmlns:mc="http://schemas.openxmlformats.org/markup-compatibility/2006">
              <mc:Choice xmlns:v="urn:schemas-microsoft-com:vml" Requires="v">
                <p:oleObj name="ActiveGraph" r:id="rId3" imgW="8858298" imgH="5686493" progId="FDSCHART.FDSChartCtrlUnicode.1">
                  <p:embed/>
                </p:oleObj>
              </mc:Choice>
              <mc:Fallback>
                <p:oleObj name="ActiveGraph" r:id="rId3" imgW="8858298" imgH="5686493" progId="FDSCHART.FDSChartCtrlUnicode.1">
                  <p:embed/>
                  <p:pic>
                    <p:nvPicPr>
                      <p:cNvPr id="5" name="Object 4">
                        <a:extLst>
                          <a:ext uri="{FF2B5EF4-FFF2-40B4-BE49-F238E27FC236}">
                            <a16:creationId xmlns:a16="http://schemas.microsoft.com/office/drawing/2014/main" id="{379B2F35-239C-8D15-7BCB-D99555DD1112}"/>
                          </a:ext>
                        </a:extLst>
                      </p:cNvPr>
                      <p:cNvPicPr/>
                      <p:nvPr/>
                    </p:nvPicPr>
                    <p:blipFill>
                      <a:blip r:embed="rId4"/>
                      <a:stretch>
                        <a:fillRect/>
                      </a:stretch>
                    </p:blipFill>
                    <p:spPr>
                      <a:xfrm>
                        <a:off x="1647488" y="1154942"/>
                        <a:ext cx="8888785" cy="5089821"/>
                      </a:xfrm>
                      <a:prstGeom prst="rect">
                        <a:avLst/>
                      </a:prstGeom>
                    </p:spPr>
                  </p:pic>
                </p:oleObj>
              </mc:Fallback>
            </mc:AlternateContent>
          </a:graphicData>
        </a:graphic>
      </p:graphicFrame>
    </p:spTree>
    <p:extLst>
      <p:ext uri="{BB962C8B-B14F-4D97-AF65-F5344CB8AC3E}">
        <p14:creationId xmlns:p14="http://schemas.microsoft.com/office/powerpoint/2010/main" val="4256754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01CB5A-0196-42ED-DDC6-2F3A6A127844}"/>
              </a:ext>
            </a:extLst>
          </p:cNvPr>
          <p:cNvSpPr>
            <a:spLocks noGrp="1"/>
          </p:cNvSpPr>
          <p:nvPr>
            <p:ph type="title"/>
          </p:nvPr>
        </p:nvSpPr>
        <p:spPr/>
        <p:txBody>
          <a:bodyPr/>
          <a:lstStyle/>
          <a:p>
            <a:r>
              <a:rPr lang="en-US" dirty="0"/>
              <a:t>High Valuations</a:t>
            </a:r>
          </a:p>
        </p:txBody>
      </p:sp>
      <p:graphicFrame>
        <p:nvGraphicFramePr>
          <p:cNvPr id="7" name="Object 6">
            <a:extLst>
              <a:ext uri="{FF2B5EF4-FFF2-40B4-BE49-F238E27FC236}">
                <a16:creationId xmlns:a16="http://schemas.microsoft.com/office/drawing/2014/main" id="{60276DB6-7454-1749-C166-D3EB66CDBEFC}"/>
              </a:ext>
            </a:extLst>
          </p:cNvPr>
          <p:cNvGraphicFramePr>
            <a:graphicFrameLocks noChangeAspect="1"/>
          </p:cNvGraphicFramePr>
          <p:nvPr>
            <p:extLst>
              <p:ext uri="{D42A27DB-BD31-4B8C-83A1-F6EECF244321}">
                <p14:modId xmlns:p14="http://schemas.microsoft.com/office/powerpoint/2010/main" val="946125264"/>
              </p:ext>
            </p:extLst>
          </p:nvPr>
        </p:nvGraphicFramePr>
        <p:xfrm>
          <a:off x="1659977" y="1222408"/>
          <a:ext cx="8863807" cy="5022355"/>
        </p:xfrm>
        <a:graphic>
          <a:graphicData uri="http://schemas.openxmlformats.org/presentationml/2006/ole">
            <mc:AlternateContent xmlns:mc="http://schemas.openxmlformats.org/markup-compatibility/2006">
              <mc:Choice xmlns:v="urn:schemas-microsoft-com:vml" Requires="v">
                <p:oleObj name="ActiveGraph" r:id="rId3" imgW="8829575" imgH="5648302" progId="FDSCHART.FDSChartCtrlUnicode.1">
                  <p:embed/>
                </p:oleObj>
              </mc:Choice>
              <mc:Fallback>
                <p:oleObj name="ActiveGraph" r:id="rId3" imgW="8829575" imgH="5648302" progId="FDSCHART.FDSChartCtrlUnicode.1">
                  <p:embed/>
                  <p:pic>
                    <p:nvPicPr>
                      <p:cNvPr id="5" name="Object 4">
                        <a:extLst>
                          <a:ext uri="{FF2B5EF4-FFF2-40B4-BE49-F238E27FC236}">
                            <a16:creationId xmlns:a16="http://schemas.microsoft.com/office/drawing/2014/main" id="{058310CB-11CF-F4A5-893E-BC4420506E3E}"/>
                          </a:ext>
                        </a:extLst>
                      </p:cNvPr>
                      <p:cNvPicPr/>
                      <p:nvPr/>
                    </p:nvPicPr>
                    <p:blipFill>
                      <a:blip r:embed="rId4"/>
                      <a:stretch>
                        <a:fillRect/>
                      </a:stretch>
                    </p:blipFill>
                    <p:spPr>
                      <a:xfrm>
                        <a:off x="1659977" y="1222408"/>
                        <a:ext cx="8863807" cy="5022355"/>
                      </a:xfrm>
                      <a:prstGeom prst="rect">
                        <a:avLst/>
                      </a:prstGeom>
                    </p:spPr>
                  </p:pic>
                </p:oleObj>
              </mc:Fallback>
            </mc:AlternateContent>
          </a:graphicData>
        </a:graphic>
      </p:graphicFrame>
    </p:spTree>
    <p:extLst>
      <p:ext uri="{BB962C8B-B14F-4D97-AF65-F5344CB8AC3E}">
        <p14:creationId xmlns:p14="http://schemas.microsoft.com/office/powerpoint/2010/main" val="2506791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699D05-405E-8FB5-DD63-7DE9885C3869}"/>
              </a:ext>
            </a:extLst>
          </p:cNvPr>
          <p:cNvSpPr>
            <a:spLocks noGrp="1"/>
          </p:cNvSpPr>
          <p:nvPr>
            <p:ph type="title"/>
          </p:nvPr>
        </p:nvSpPr>
        <p:spPr/>
        <p:txBody>
          <a:bodyPr/>
          <a:lstStyle/>
          <a:p>
            <a:r>
              <a:rPr lang="en-US" dirty="0"/>
              <a:t>Yield Curve</a:t>
            </a:r>
          </a:p>
        </p:txBody>
      </p:sp>
      <p:graphicFrame>
        <p:nvGraphicFramePr>
          <p:cNvPr id="7" name="Object 6">
            <a:extLst>
              <a:ext uri="{FF2B5EF4-FFF2-40B4-BE49-F238E27FC236}">
                <a16:creationId xmlns:a16="http://schemas.microsoft.com/office/drawing/2014/main" id="{D9962204-3A09-0F04-D492-105CF426B9F5}"/>
              </a:ext>
            </a:extLst>
          </p:cNvPr>
          <p:cNvGraphicFramePr>
            <a:graphicFrameLocks noChangeAspect="1"/>
          </p:cNvGraphicFramePr>
          <p:nvPr>
            <p:extLst>
              <p:ext uri="{D42A27DB-BD31-4B8C-83A1-F6EECF244321}">
                <p14:modId xmlns:p14="http://schemas.microsoft.com/office/powerpoint/2010/main" val="3236486715"/>
              </p:ext>
            </p:extLst>
          </p:nvPr>
        </p:nvGraphicFramePr>
        <p:xfrm>
          <a:off x="1915896" y="1192747"/>
          <a:ext cx="8612187" cy="4967421"/>
        </p:xfrm>
        <a:graphic>
          <a:graphicData uri="http://schemas.openxmlformats.org/presentationml/2006/ole">
            <mc:AlternateContent xmlns:mc="http://schemas.openxmlformats.org/markup-compatibility/2006">
              <mc:Choice xmlns:v="urn:schemas-microsoft-com:vml" Requires="v">
                <p:oleObj name="ActiveGraph" r:id="rId3" imgW="8610696" imgH="5553059" progId="FDSCHART.FDSChartCtrlUnicode.1">
                  <p:embed/>
                </p:oleObj>
              </mc:Choice>
              <mc:Fallback>
                <p:oleObj name="ActiveGraph" r:id="rId3" imgW="8610696" imgH="5553059" progId="FDSCHART.FDSChartCtrlUnicode.1">
                  <p:embed/>
                  <p:pic>
                    <p:nvPicPr>
                      <p:cNvPr id="5" name="Object 4">
                        <a:extLst>
                          <a:ext uri="{FF2B5EF4-FFF2-40B4-BE49-F238E27FC236}">
                            <a16:creationId xmlns:a16="http://schemas.microsoft.com/office/drawing/2014/main" id="{D6C1AFFD-D1E9-F54E-15E7-3FAFF2006A86}"/>
                          </a:ext>
                        </a:extLst>
                      </p:cNvPr>
                      <p:cNvPicPr/>
                      <p:nvPr/>
                    </p:nvPicPr>
                    <p:blipFill>
                      <a:blip r:embed="rId4"/>
                      <a:stretch>
                        <a:fillRect/>
                      </a:stretch>
                    </p:blipFill>
                    <p:spPr>
                      <a:xfrm>
                        <a:off x="1915896" y="1192747"/>
                        <a:ext cx="8612187" cy="4967421"/>
                      </a:xfrm>
                      <a:prstGeom prst="rect">
                        <a:avLst/>
                      </a:prstGeom>
                    </p:spPr>
                  </p:pic>
                </p:oleObj>
              </mc:Fallback>
            </mc:AlternateContent>
          </a:graphicData>
        </a:graphic>
      </p:graphicFrame>
    </p:spTree>
    <p:extLst>
      <p:ext uri="{BB962C8B-B14F-4D97-AF65-F5344CB8AC3E}">
        <p14:creationId xmlns:p14="http://schemas.microsoft.com/office/powerpoint/2010/main" val="19508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D512BD-FAF0-9A66-7829-FE45F38F13BA}"/>
              </a:ext>
            </a:extLst>
          </p:cNvPr>
          <p:cNvSpPr>
            <a:spLocks noGrp="1"/>
          </p:cNvSpPr>
          <p:nvPr>
            <p:ph type="title"/>
          </p:nvPr>
        </p:nvSpPr>
        <p:spPr/>
        <p:txBody>
          <a:bodyPr/>
          <a:lstStyle/>
          <a:p>
            <a:r>
              <a:rPr lang="en-US" dirty="0"/>
              <a:t>Credit Spreads are Tight</a:t>
            </a:r>
          </a:p>
        </p:txBody>
      </p:sp>
      <p:graphicFrame>
        <p:nvGraphicFramePr>
          <p:cNvPr id="11" name="Object 10">
            <a:extLst>
              <a:ext uri="{FF2B5EF4-FFF2-40B4-BE49-F238E27FC236}">
                <a16:creationId xmlns:a16="http://schemas.microsoft.com/office/drawing/2014/main" id="{7AE0C9C9-1F26-03A1-3FA8-BCFE29095CFB}"/>
              </a:ext>
            </a:extLst>
          </p:cNvPr>
          <p:cNvGraphicFramePr>
            <a:graphicFrameLocks noChangeAspect="1"/>
          </p:cNvGraphicFramePr>
          <p:nvPr>
            <p:extLst>
              <p:ext uri="{D42A27DB-BD31-4B8C-83A1-F6EECF244321}">
                <p14:modId xmlns:p14="http://schemas.microsoft.com/office/powerpoint/2010/main" val="614984903"/>
              </p:ext>
            </p:extLst>
          </p:nvPr>
        </p:nvGraphicFramePr>
        <p:xfrm>
          <a:off x="1835693" y="1181984"/>
          <a:ext cx="8512375" cy="4862681"/>
        </p:xfrm>
        <a:graphic>
          <a:graphicData uri="http://schemas.openxmlformats.org/presentationml/2006/ole">
            <mc:AlternateContent xmlns:mc="http://schemas.openxmlformats.org/markup-compatibility/2006">
              <mc:Choice xmlns:v="urn:schemas-microsoft-com:vml" Requires="v">
                <p:oleObj name="ActiveGraph" r:id="rId3" imgW="8115445" imgH="5238830" progId="FDSCHART.FDSChartCtrlUnicode.1">
                  <p:embed/>
                </p:oleObj>
              </mc:Choice>
              <mc:Fallback>
                <p:oleObj name="ActiveGraph" r:id="rId3" imgW="8115445" imgH="5238830" progId="FDSCHART.FDSChartCtrlUnicode.1">
                  <p:embed/>
                  <p:pic>
                    <p:nvPicPr>
                      <p:cNvPr id="5" name="Object 4">
                        <a:extLst>
                          <a:ext uri="{FF2B5EF4-FFF2-40B4-BE49-F238E27FC236}">
                            <a16:creationId xmlns:a16="http://schemas.microsoft.com/office/drawing/2014/main" id="{93D0A251-DECA-E616-14E9-D2A0011A4858}"/>
                          </a:ext>
                        </a:extLst>
                      </p:cNvPr>
                      <p:cNvPicPr/>
                      <p:nvPr/>
                    </p:nvPicPr>
                    <p:blipFill>
                      <a:blip r:embed="rId4"/>
                      <a:stretch>
                        <a:fillRect/>
                      </a:stretch>
                    </p:blipFill>
                    <p:spPr>
                      <a:xfrm>
                        <a:off x="1835693" y="1181984"/>
                        <a:ext cx="8512375" cy="4862681"/>
                      </a:xfrm>
                      <a:prstGeom prst="rect">
                        <a:avLst/>
                      </a:prstGeom>
                    </p:spPr>
                  </p:pic>
                </p:oleObj>
              </mc:Fallback>
            </mc:AlternateContent>
          </a:graphicData>
        </a:graphic>
      </p:graphicFrame>
    </p:spTree>
    <p:extLst>
      <p:ext uri="{BB962C8B-B14F-4D97-AF65-F5344CB8AC3E}">
        <p14:creationId xmlns:p14="http://schemas.microsoft.com/office/powerpoint/2010/main" val="369892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D916-0EFF-3943-99C1-04CAED31B1B7}"/>
              </a:ext>
            </a:extLst>
          </p:cNvPr>
          <p:cNvSpPr>
            <a:spLocks noGrp="1"/>
          </p:cNvSpPr>
          <p:nvPr>
            <p:ph type="title"/>
          </p:nvPr>
        </p:nvSpPr>
        <p:spPr>
          <a:xfrm>
            <a:off x="593124" y="613237"/>
            <a:ext cx="10997514" cy="745426"/>
          </a:xfrm>
        </p:spPr>
        <p:txBody>
          <a:bodyPr>
            <a:normAutofit/>
          </a:bodyPr>
          <a:lstStyle/>
          <a:p>
            <a:r>
              <a:rPr lang="en-US" dirty="0"/>
              <a:t>Moving Pieces</a:t>
            </a:r>
          </a:p>
        </p:txBody>
      </p:sp>
      <p:sp>
        <p:nvSpPr>
          <p:cNvPr id="7" name="Shape 1354">
            <a:extLst>
              <a:ext uri="{FF2B5EF4-FFF2-40B4-BE49-F238E27FC236}">
                <a16:creationId xmlns:a16="http://schemas.microsoft.com/office/drawing/2014/main" id="{A4AA0A74-8983-9648-A8E6-8EEB53E826E4}"/>
              </a:ext>
            </a:extLst>
          </p:cNvPr>
          <p:cNvSpPr txBox="1"/>
          <p:nvPr/>
        </p:nvSpPr>
        <p:spPr>
          <a:xfrm>
            <a:off x="1194355" y="2070215"/>
            <a:ext cx="4222520" cy="461986"/>
          </a:xfrm>
          <a:prstGeom prst="rect">
            <a:avLst/>
          </a:prstGeom>
          <a:noFill/>
          <a:ln>
            <a:noFill/>
          </a:ln>
        </p:spPr>
        <p:txBody>
          <a:bodyPr lIns="0" tIns="0" rIns="0" bIns="0" anchor="t" anchorCtr="0">
            <a:noAutofit/>
          </a:bodyPr>
          <a:lstStyle/>
          <a:p>
            <a:pPr marL="285750" marR="0" lvl="0" indent="-285750" algn="l" defTabSz="914400" rtl="0" eaLnBrk="1" fontAlgn="auto" latinLnBrk="0" hangingPunct="1">
              <a:lnSpc>
                <a:spcPts val="2000"/>
              </a:lnSpc>
              <a:spcBef>
                <a:spcPts val="0"/>
              </a:spcBef>
              <a:spcAft>
                <a:spcPts val="0"/>
              </a:spcAft>
              <a:buClrTx/>
              <a:buSzPct val="25000"/>
              <a:buFont typeface="Wingdings" panose="05000000000000000000" pitchFamily="2" charset="2"/>
              <a:buChar char="v"/>
              <a:tabLst/>
              <a:defRPr/>
            </a:pPr>
            <a:r>
              <a:rPr kumimoji="0" lang="en-US" sz="1400" b="0" i="0" u="none" strike="noStrike" kern="1200" cap="none" spc="0" normalizeH="0" baseline="0" noProof="0" dirty="0">
                <a:ln>
                  <a:noFill/>
                </a:ln>
                <a:solidFill>
                  <a:srgbClr val="656565"/>
                </a:solidFill>
                <a:effectLst/>
                <a:uLnTx/>
                <a:uFillTx/>
                <a:latin typeface="Arial" panose="020B0604020202020204" pitchFamily="34" charset="0"/>
                <a:ea typeface="Lato"/>
                <a:cs typeface="Arial" panose="020B0604020202020204" pitchFamily="34" charset="0"/>
                <a:sym typeface="Lato"/>
              </a:rPr>
              <a:t>Financials</a:t>
            </a:r>
          </a:p>
          <a:p>
            <a:pPr marL="285750" marR="0" lvl="0" indent="-285750" algn="l" defTabSz="914400" rtl="0" eaLnBrk="1" fontAlgn="auto" latinLnBrk="0" hangingPunct="1">
              <a:lnSpc>
                <a:spcPts val="2000"/>
              </a:lnSpc>
              <a:spcBef>
                <a:spcPts val="0"/>
              </a:spcBef>
              <a:spcAft>
                <a:spcPts val="0"/>
              </a:spcAft>
              <a:buClrTx/>
              <a:buSzPct val="25000"/>
              <a:buFont typeface="Wingdings" panose="05000000000000000000" pitchFamily="2" charset="2"/>
              <a:buChar char="v"/>
              <a:tabLst/>
              <a:defRPr/>
            </a:pPr>
            <a:r>
              <a:rPr kumimoji="0" lang="en-US" sz="1400" b="0" i="0" u="none" strike="noStrike" kern="1200" cap="none" spc="0" normalizeH="0" baseline="0" noProof="0" dirty="0">
                <a:ln>
                  <a:noFill/>
                </a:ln>
                <a:solidFill>
                  <a:srgbClr val="656565"/>
                </a:solidFill>
                <a:effectLst/>
                <a:uLnTx/>
                <a:uFillTx/>
                <a:latin typeface="Arial" panose="020B0604020202020204" pitchFamily="34" charset="0"/>
                <a:ea typeface="Lato"/>
                <a:cs typeface="Arial" panose="020B0604020202020204" pitchFamily="34" charset="0"/>
                <a:sym typeface="Lato"/>
              </a:rPr>
              <a:t>REITs</a:t>
            </a:r>
          </a:p>
          <a:p>
            <a:pPr marL="285750" marR="0" lvl="0" indent="-285750" algn="l" defTabSz="914400" rtl="0" eaLnBrk="1" fontAlgn="auto" latinLnBrk="0" hangingPunct="1">
              <a:lnSpc>
                <a:spcPts val="2000"/>
              </a:lnSpc>
              <a:spcBef>
                <a:spcPts val="0"/>
              </a:spcBef>
              <a:spcAft>
                <a:spcPts val="0"/>
              </a:spcAft>
              <a:buClrTx/>
              <a:buSzPct val="25000"/>
              <a:buFont typeface="Wingdings" panose="05000000000000000000" pitchFamily="2" charset="2"/>
              <a:buChar char="v"/>
              <a:tabLst/>
              <a:defRPr/>
            </a:pPr>
            <a:r>
              <a:rPr kumimoji="0" lang="en-US" sz="1400" b="0" i="0" u="none" strike="noStrike" kern="1200" cap="none" spc="0" normalizeH="0" baseline="0" noProof="0" dirty="0">
                <a:ln>
                  <a:noFill/>
                </a:ln>
                <a:solidFill>
                  <a:srgbClr val="656565"/>
                </a:solidFill>
                <a:effectLst/>
                <a:uLnTx/>
                <a:uFillTx/>
                <a:latin typeface="Arial" panose="020B0604020202020204" pitchFamily="34" charset="0"/>
                <a:ea typeface="Lato"/>
                <a:cs typeface="Arial" panose="020B0604020202020204" pitchFamily="34" charset="0"/>
                <a:sym typeface="Lato"/>
              </a:rPr>
              <a:t>Utilities</a:t>
            </a:r>
          </a:p>
          <a:p>
            <a:pPr marL="285750" marR="0" lvl="0" indent="-285750" algn="l" defTabSz="914400" rtl="0" eaLnBrk="1" fontAlgn="auto" latinLnBrk="0" hangingPunct="1">
              <a:lnSpc>
                <a:spcPts val="2000"/>
              </a:lnSpc>
              <a:spcBef>
                <a:spcPts val="0"/>
              </a:spcBef>
              <a:spcAft>
                <a:spcPts val="0"/>
              </a:spcAft>
              <a:buClrTx/>
              <a:buSzPct val="25000"/>
              <a:buFont typeface="Wingdings" panose="05000000000000000000" pitchFamily="2" charset="2"/>
              <a:buChar char="v"/>
              <a:tabLst/>
              <a:defRPr/>
            </a:pPr>
            <a:r>
              <a:rPr kumimoji="0" lang="en-US" sz="1400" b="0" i="0" u="none" strike="noStrike" kern="1200" cap="none" spc="0" normalizeH="0" baseline="0" noProof="0" dirty="0">
                <a:ln>
                  <a:noFill/>
                </a:ln>
                <a:solidFill>
                  <a:srgbClr val="656565"/>
                </a:solidFill>
                <a:effectLst/>
                <a:uLnTx/>
                <a:uFillTx/>
                <a:latin typeface="Arial" panose="020B0604020202020204" pitchFamily="34" charset="0"/>
                <a:ea typeface="Lato"/>
                <a:cs typeface="Arial" panose="020B0604020202020204" pitchFamily="34" charset="0"/>
                <a:sym typeface="Lato"/>
              </a:rPr>
              <a:t>Technology</a:t>
            </a:r>
          </a:p>
        </p:txBody>
      </p:sp>
      <p:sp>
        <p:nvSpPr>
          <p:cNvPr id="8" name="Shape 1355">
            <a:extLst>
              <a:ext uri="{FF2B5EF4-FFF2-40B4-BE49-F238E27FC236}">
                <a16:creationId xmlns:a16="http://schemas.microsoft.com/office/drawing/2014/main" id="{F2D645F0-2159-6944-A0DE-3F26E4A09FE6}"/>
              </a:ext>
            </a:extLst>
          </p:cNvPr>
          <p:cNvSpPr txBox="1"/>
          <p:nvPr/>
        </p:nvSpPr>
        <p:spPr>
          <a:xfrm>
            <a:off x="1190870" y="1715890"/>
            <a:ext cx="3868889" cy="354325"/>
          </a:xfrm>
          <a:prstGeom prst="rect">
            <a:avLst/>
          </a:prstGeom>
          <a:noFill/>
          <a:ln>
            <a:noFill/>
          </a:ln>
        </p:spPr>
        <p:txBody>
          <a:bodyPr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a:ln>
                  <a:noFill/>
                </a:ln>
                <a:solidFill>
                  <a:srgbClr val="656565">
                    <a:lumMod val="75000"/>
                  </a:srgbClr>
                </a:solidFill>
                <a:effectLst/>
                <a:uLnTx/>
                <a:uFillTx/>
                <a:latin typeface="Arial" panose="020B0604020202020204" pitchFamily="34" charset="0"/>
                <a:ea typeface="Lato"/>
                <a:cs typeface="Arial" panose="020B0604020202020204" pitchFamily="34" charset="0"/>
                <a:sym typeface="Lato"/>
              </a:rPr>
              <a:t>Lower Rates</a:t>
            </a:r>
          </a:p>
        </p:txBody>
      </p:sp>
      <p:sp>
        <p:nvSpPr>
          <p:cNvPr id="11" name="Shape 1354">
            <a:extLst>
              <a:ext uri="{FF2B5EF4-FFF2-40B4-BE49-F238E27FC236}">
                <a16:creationId xmlns:a16="http://schemas.microsoft.com/office/drawing/2014/main" id="{CCE27C09-568B-E942-A3D0-3A80773DFA09}"/>
              </a:ext>
            </a:extLst>
          </p:cNvPr>
          <p:cNvSpPr txBox="1"/>
          <p:nvPr/>
        </p:nvSpPr>
        <p:spPr>
          <a:xfrm>
            <a:off x="1187766" y="4114195"/>
            <a:ext cx="9130516" cy="1244712"/>
          </a:xfrm>
          <a:prstGeom prst="rect">
            <a:avLst/>
          </a:prstGeom>
          <a:noFill/>
          <a:ln>
            <a:noFill/>
          </a:ln>
        </p:spPr>
        <p:txBody>
          <a:bodyPr lIns="0" tIns="0" rIns="0" bIns="0" anchor="t" anchorCtr="0">
            <a:noAutofit/>
          </a:bodyPr>
          <a:lstStyle/>
          <a:p>
            <a:pPr marL="285750" marR="0" lvl="0" indent="-285750" algn="l" defTabSz="914400" rtl="0" eaLnBrk="1" fontAlgn="auto" latinLnBrk="0" hangingPunct="1">
              <a:lnSpc>
                <a:spcPts val="2000"/>
              </a:lnSpc>
              <a:spcBef>
                <a:spcPts val="0"/>
              </a:spcBef>
              <a:spcAft>
                <a:spcPts val="0"/>
              </a:spcAft>
              <a:buClrTx/>
              <a:buSzPct val="25000"/>
              <a:buFont typeface="Wingdings" panose="05000000000000000000" pitchFamily="2" charset="2"/>
              <a:buChar char="v"/>
              <a:tabLst/>
              <a:defRPr/>
            </a:pPr>
            <a:r>
              <a:rPr kumimoji="0" lang="en-US" sz="1400" b="0" i="0" u="none" strike="noStrike" kern="1200" cap="none" spc="0" normalizeH="0" baseline="0" noProof="0" dirty="0">
                <a:ln>
                  <a:noFill/>
                </a:ln>
                <a:solidFill>
                  <a:srgbClr val="656565"/>
                </a:solidFill>
                <a:effectLst/>
                <a:uLnTx/>
                <a:uFillTx/>
                <a:latin typeface="Arial" panose="020B0604020202020204" pitchFamily="34" charset="0"/>
                <a:ea typeface="Lato"/>
                <a:cs typeface="Arial" panose="020B0604020202020204" pitchFamily="34" charset="0"/>
                <a:sym typeface="Lato"/>
              </a:rPr>
              <a:t>Volatility</a:t>
            </a:r>
          </a:p>
          <a:p>
            <a:pPr marL="285750" marR="0" lvl="0" indent="-285750" algn="l" defTabSz="914400" rtl="0" eaLnBrk="1" fontAlgn="auto" latinLnBrk="0" hangingPunct="1">
              <a:lnSpc>
                <a:spcPts val="2000"/>
              </a:lnSpc>
              <a:spcBef>
                <a:spcPts val="0"/>
              </a:spcBef>
              <a:spcAft>
                <a:spcPts val="0"/>
              </a:spcAft>
              <a:buClrTx/>
              <a:buSzPct val="25000"/>
              <a:buFont typeface="Wingdings" panose="05000000000000000000" pitchFamily="2" charset="2"/>
              <a:buChar char="v"/>
              <a:tabLst/>
              <a:defRPr/>
            </a:pPr>
            <a:r>
              <a:rPr kumimoji="0" lang="en-US" sz="1400" b="0" i="0" u="none" strike="noStrike" kern="1200" cap="none" spc="0" normalizeH="0" baseline="0" noProof="0" dirty="0">
                <a:ln>
                  <a:noFill/>
                </a:ln>
                <a:solidFill>
                  <a:srgbClr val="656565"/>
                </a:solidFill>
                <a:effectLst/>
                <a:uLnTx/>
                <a:uFillTx/>
                <a:latin typeface="Arial" panose="020B0604020202020204" pitchFamily="34" charset="0"/>
                <a:ea typeface="Lato"/>
                <a:cs typeface="Arial" panose="020B0604020202020204" pitchFamily="34" charset="0"/>
                <a:sym typeface="Lato"/>
              </a:rPr>
              <a:t>Chips, Electronics, Timber and Steel could benefit from tariffs and both parties have spoke about adding more.</a:t>
            </a:r>
          </a:p>
          <a:p>
            <a:pPr marL="285750" marR="0" lvl="0" indent="-285750" algn="l" defTabSz="914400" rtl="0" eaLnBrk="1" fontAlgn="auto" latinLnBrk="0" hangingPunct="1">
              <a:lnSpc>
                <a:spcPts val="2000"/>
              </a:lnSpc>
              <a:spcBef>
                <a:spcPts val="0"/>
              </a:spcBef>
              <a:spcAft>
                <a:spcPts val="0"/>
              </a:spcAft>
              <a:buClrTx/>
              <a:buSzPct val="25000"/>
              <a:buFont typeface="Wingdings" panose="05000000000000000000" pitchFamily="2" charset="2"/>
              <a:buChar char="v"/>
              <a:tabLst/>
              <a:defRPr/>
            </a:pPr>
            <a:r>
              <a:rPr kumimoji="0" lang="en-US" sz="1400" b="0" i="0" u="none" strike="noStrike" kern="1200" cap="none" spc="0" normalizeH="0" baseline="0" noProof="0" dirty="0">
                <a:ln>
                  <a:noFill/>
                </a:ln>
                <a:solidFill>
                  <a:srgbClr val="656565"/>
                </a:solidFill>
                <a:effectLst/>
                <a:uLnTx/>
                <a:uFillTx/>
                <a:latin typeface="Arial" panose="020B0604020202020204" pitchFamily="34" charset="0"/>
                <a:ea typeface="Lato"/>
                <a:cs typeface="Arial" panose="020B0604020202020204" pitchFamily="34" charset="0"/>
                <a:sym typeface="Lato"/>
              </a:rPr>
              <a:t>Presidential elections usually don’t have much immediate market impact.</a:t>
            </a:r>
          </a:p>
          <a:p>
            <a:pPr marL="285750" marR="0" lvl="0" indent="-285750" algn="l" defTabSz="914400" rtl="0" eaLnBrk="1" fontAlgn="auto" latinLnBrk="0" hangingPunct="1">
              <a:lnSpc>
                <a:spcPts val="2000"/>
              </a:lnSpc>
              <a:spcBef>
                <a:spcPts val="0"/>
              </a:spcBef>
              <a:spcAft>
                <a:spcPts val="0"/>
              </a:spcAft>
              <a:buClrTx/>
              <a:buSzPct val="25000"/>
              <a:buFont typeface="Wingdings" panose="05000000000000000000" pitchFamily="2" charset="2"/>
              <a:buChar char="v"/>
              <a:tabLst/>
              <a:defRPr/>
            </a:pPr>
            <a:r>
              <a:rPr kumimoji="0" lang="en-US" sz="1400" b="0" i="0" u="none" strike="noStrike" kern="1200" cap="none" spc="0" normalizeH="0" baseline="0" noProof="0" dirty="0">
                <a:ln>
                  <a:noFill/>
                </a:ln>
                <a:solidFill>
                  <a:srgbClr val="656565"/>
                </a:solidFill>
                <a:effectLst/>
                <a:uLnTx/>
                <a:uFillTx/>
                <a:latin typeface="Arial" panose="020B0604020202020204" pitchFamily="34" charset="0"/>
                <a:ea typeface="Lato"/>
                <a:cs typeface="Arial" panose="020B0604020202020204" pitchFamily="34" charset="0"/>
                <a:sym typeface="Lato"/>
              </a:rPr>
              <a:t>Risk is a close election with disputed winner (“hanging </a:t>
            </a:r>
            <a:r>
              <a:rPr kumimoji="0" lang="en-US" sz="1400" b="0" i="0" u="none" strike="noStrike" kern="1200" cap="none" spc="0" normalizeH="0" baseline="0" noProof="0" dirty="0" err="1">
                <a:ln>
                  <a:noFill/>
                </a:ln>
                <a:solidFill>
                  <a:srgbClr val="656565"/>
                </a:solidFill>
                <a:effectLst/>
                <a:uLnTx/>
                <a:uFillTx/>
                <a:latin typeface="Arial" panose="020B0604020202020204" pitchFamily="34" charset="0"/>
                <a:ea typeface="Lato"/>
                <a:cs typeface="Arial" panose="020B0604020202020204" pitchFamily="34" charset="0"/>
                <a:sym typeface="Lato"/>
              </a:rPr>
              <a:t>chad</a:t>
            </a:r>
            <a:r>
              <a:rPr kumimoji="0" lang="en-US" sz="1400" b="0" i="0" u="none" strike="noStrike" kern="1200" cap="none" spc="0" normalizeH="0" baseline="0" noProof="0" dirty="0">
                <a:ln>
                  <a:noFill/>
                </a:ln>
                <a:solidFill>
                  <a:srgbClr val="656565"/>
                </a:solidFill>
                <a:effectLst/>
                <a:uLnTx/>
                <a:uFillTx/>
                <a:latin typeface="Arial" panose="020B0604020202020204" pitchFamily="34" charset="0"/>
                <a:ea typeface="Lato"/>
                <a:cs typeface="Arial" panose="020B0604020202020204" pitchFamily="34" charset="0"/>
                <a:sym typeface="Lato"/>
              </a:rPr>
              <a:t>”).</a:t>
            </a:r>
          </a:p>
        </p:txBody>
      </p:sp>
      <p:sp>
        <p:nvSpPr>
          <p:cNvPr id="12" name="Shape 1355">
            <a:extLst>
              <a:ext uri="{FF2B5EF4-FFF2-40B4-BE49-F238E27FC236}">
                <a16:creationId xmlns:a16="http://schemas.microsoft.com/office/drawing/2014/main" id="{6353275B-A883-A346-BD77-9B2237EDCE2E}"/>
              </a:ext>
            </a:extLst>
          </p:cNvPr>
          <p:cNvSpPr txBox="1"/>
          <p:nvPr/>
        </p:nvSpPr>
        <p:spPr>
          <a:xfrm>
            <a:off x="1184281" y="3759870"/>
            <a:ext cx="4689794" cy="371368"/>
          </a:xfrm>
          <a:prstGeom prst="rect">
            <a:avLst/>
          </a:prstGeom>
          <a:noFill/>
          <a:ln>
            <a:noFill/>
          </a:ln>
        </p:spPr>
        <p:txBody>
          <a:bodyPr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a:ln>
                  <a:noFill/>
                </a:ln>
                <a:solidFill>
                  <a:srgbClr val="656565">
                    <a:lumMod val="75000"/>
                  </a:srgbClr>
                </a:solidFill>
                <a:effectLst/>
                <a:uLnTx/>
                <a:uFillTx/>
                <a:latin typeface="Arial" panose="020B0604020202020204" pitchFamily="34" charset="0"/>
                <a:ea typeface="Lato"/>
                <a:cs typeface="Arial" panose="020B0604020202020204" pitchFamily="34" charset="0"/>
                <a:sym typeface="Lato"/>
              </a:rPr>
              <a:t>Election</a:t>
            </a:r>
          </a:p>
        </p:txBody>
      </p:sp>
      <p:sp>
        <p:nvSpPr>
          <p:cNvPr id="19" name="Shape 1354">
            <a:extLst>
              <a:ext uri="{FF2B5EF4-FFF2-40B4-BE49-F238E27FC236}">
                <a16:creationId xmlns:a16="http://schemas.microsoft.com/office/drawing/2014/main" id="{8362E952-D58D-2F4D-8FB6-FCD93F12CAC6}"/>
              </a:ext>
            </a:extLst>
          </p:cNvPr>
          <p:cNvSpPr txBox="1"/>
          <p:nvPr/>
        </p:nvSpPr>
        <p:spPr>
          <a:xfrm>
            <a:off x="6667491" y="2070215"/>
            <a:ext cx="4222520" cy="461986"/>
          </a:xfrm>
          <a:prstGeom prst="rect">
            <a:avLst/>
          </a:prstGeom>
          <a:noFill/>
          <a:ln>
            <a:noFill/>
          </a:ln>
        </p:spPr>
        <p:txBody>
          <a:bodyPr lIns="0" tIns="0" rIns="0" bIns="0" anchor="t" anchorCtr="0">
            <a:noAutofit/>
          </a:bodyPr>
          <a:lstStyle/>
          <a:p>
            <a:pPr marL="285750" marR="0" lvl="0" indent="-285750" algn="l" defTabSz="914400" rtl="0" eaLnBrk="1" fontAlgn="auto" latinLnBrk="0" hangingPunct="1">
              <a:lnSpc>
                <a:spcPts val="2000"/>
              </a:lnSpc>
              <a:spcBef>
                <a:spcPts val="0"/>
              </a:spcBef>
              <a:spcAft>
                <a:spcPts val="0"/>
              </a:spcAft>
              <a:buClrTx/>
              <a:buSzPct val="25000"/>
              <a:buFont typeface="Wingdings" panose="05000000000000000000" pitchFamily="2" charset="2"/>
              <a:buChar char="v"/>
              <a:tabLst/>
              <a:defRPr/>
            </a:pPr>
            <a:r>
              <a:rPr kumimoji="0" lang="en-US" sz="1400" b="0" i="0" u="none" strike="noStrike" kern="1200" cap="none" spc="0" normalizeH="0" baseline="0" noProof="0" dirty="0">
                <a:ln>
                  <a:noFill/>
                </a:ln>
                <a:solidFill>
                  <a:srgbClr val="656565"/>
                </a:solidFill>
                <a:effectLst/>
                <a:uLnTx/>
                <a:uFillTx/>
                <a:latin typeface="Arial" panose="020B0604020202020204" pitchFamily="34" charset="0"/>
                <a:ea typeface="Lato"/>
                <a:cs typeface="Arial" panose="020B0604020202020204" pitchFamily="34" charset="0"/>
                <a:sym typeface="Lato"/>
              </a:rPr>
              <a:t>Consumer Staples</a:t>
            </a:r>
          </a:p>
          <a:p>
            <a:pPr marL="285750" marR="0" lvl="0" indent="-285750" algn="l" defTabSz="914400" rtl="0" eaLnBrk="1" fontAlgn="auto" latinLnBrk="0" hangingPunct="1">
              <a:lnSpc>
                <a:spcPts val="2000"/>
              </a:lnSpc>
              <a:spcBef>
                <a:spcPts val="0"/>
              </a:spcBef>
              <a:spcAft>
                <a:spcPts val="0"/>
              </a:spcAft>
              <a:buClrTx/>
              <a:buSzPct val="25000"/>
              <a:buFont typeface="Wingdings" panose="05000000000000000000" pitchFamily="2" charset="2"/>
              <a:buChar char="v"/>
              <a:tabLst/>
              <a:defRPr/>
            </a:pPr>
            <a:r>
              <a:rPr kumimoji="0" lang="en-US" sz="1400" b="0" i="0" u="none" strike="noStrike" kern="1200" cap="none" spc="0" normalizeH="0" baseline="0" noProof="0" dirty="0">
                <a:ln>
                  <a:noFill/>
                </a:ln>
                <a:solidFill>
                  <a:srgbClr val="656565"/>
                </a:solidFill>
                <a:effectLst/>
                <a:uLnTx/>
                <a:uFillTx/>
                <a:latin typeface="Arial" panose="020B0604020202020204" pitchFamily="34" charset="0"/>
                <a:ea typeface="Lato"/>
                <a:cs typeface="Arial" panose="020B0604020202020204" pitchFamily="34" charset="0"/>
                <a:sym typeface="Lato"/>
              </a:rPr>
              <a:t>Utilities</a:t>
            </a:r>
          </a:p>
          <a:p>
            <a:pPr marL="285750" marR="0" lvl="0" indent="-285750" algn="l" defTabSz="914400" rtl="0" eaLnBrk="1" fontAlgn="auto" latinLnBrk="0" hangingPunct="1">
              <a:lnSpc>
                <a:spcPts val="2000"/>
              </a:lnSpc>
              <a:spcBef>
                <a:spcPts val="0"/>
              </a:spcBef>
              <a:spcAft>
                <a:spcPts val="0"/>
              </a:spcAft>
              <a:buClrTx/>
              <a:buSzPct val="25000"/>
              <a:buFont typeface="Wingdings" panose="05000000000000000000" pitchFamily="2" charset="2"/>
              <a:buChar char="v"/>
              <a:tabLst/>
              <a:defRPr/>
            </a:pPr>
            <a:r>
              <a:rPr kumimoji="0" lang="en-US" sz="1400" b="0" i="0" u="none" strike="noStrike" kern="1200" cap="none" spc="0" normalizeH="0" baseline="0" noProof="0" dirty="0">
                <a:ln>
                  <a:noFill/>
                </a:ln>
                <a:solidFill>
                  <a:srgbClr val="656565"/>
                </a:solidFill>
                <a:effectLst/>
                <a:uLnTx/>
                <a:uFillTx/>
                <a:latin typeface="Arial" panose="020B0604020202020204" pitchFamily="34" charset="0"/>
                <a:ea typeface="Lato"/>
                <a:cs typeface="Arial" panose="020B0604020202020204" pitchFamily="34" charset="0"/>
                <a:sym typeface="Lato"/>
              </a:rPr>
              <a:t>Health Care</a:t>
            </a:r>
          </a:p>
        </p:txBody>
      </p:sp>
      <p:sp>
        <p:nvSpPr>
          <p:cNvPr id="20" name="Shape 1355">
            <a:extLst>
              <a:ext uri="{FF2B5EF4-FFF2-40B4-BE49-F238E27FC236}">
                <a16:creationId xmlns:a16="http://schemas.microsoft.com/office/drawing/2014/main" id="{0A22CBB1-187B-7B49-8719-026CCDAD9B06}"/>
              </a:ext>
            </a:extLst>
          </p:cNvPr>
          <p:cNvSpPr txBox="1"/>
          <p:nvPr/>
        </p:nvSpPr>
        <p:spPr>
          <a:xfrm>
            <a:off x="6664006" y="1715890"/>
            <a:ext cx="4689794" cy="354325"/>
          </a:xfrm>
          <a:prstGeom prst="rect">
            <a:avLst/>
          </a:prstGeom>
          <a:noFill/>
          <a:ln>
            <a:noFill/>
          </a:ln>
        </p:spPr>
        <p:txBody>
          <a:bodyPr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kumimoji="0" lang="en-US" sz="1600" b="1" i="0" u="none" strike="noStrike" kern="1200" cap="none" spc="0" normalizeH="0" baseline="0" noProof="0" dirty="0">
                <a:ln>
                  <a:noFill/>
                </a:ln>
                <a:solidFill>
                  <a:srgbClr val="656565">
                    <a:lumMod val="75000"/>
                  </a:srgbClr>
                </a:solidFill>
                <a:effectLst/>
                <a:uLnTx/>
                <a:uFillTx/>
                <a:latin typeface="Arial" panose="020B0604020202020204" pitchFamily="34" charset="0"/>
                <a:ea typeface="Lato"/>
                <a:cs typeface="Arial" panose="020B0604020202020204" pitchFamily="34" charset="0"/>
                <a:sym typeface="Lato"/>
              </a:rPr>
              <a:t>Soft Economy</a:t>
            </a:r>
          </a:p>
        </p:txBody>
      </p:sp>
      <p:sp>
        <p:nvSpPr>
          <p:cNvPr id="31" name="Freeform 1057">
            <a:extLst>
              <a:ext uri="{FF2B5EF4-FFF2-40B4-BE49-F238E27FC236}">
                <a16:creationId xmlns:a16="http://schemas.microsoft.com/office/drawing/2014/main" id="{AAA5E3FB-23AD-CE41-875C-A2839EC0047B}"/>
              </a:ext>
            </a:extLst>
          </p:cNvPr>
          <p:cNvSpPr>
            <a:spLocks noChangeAspect="1" noEditPoints="1"/>
          </p:cNvSpPr>
          <p:nvPr/>
        </p:nvSpPr>
        <p:spPr bwMode="auto">
          <a:xfrm>
            <a:off x="593124" y="1714145"/>
            <a:ext cx="320040" cy="330274"/>
          </a:xfrm>
          <a:custGeom>
            <a:avLst/>
            <a:gdLst>
              <a:gd name="T0" fmla="*/ 149 w 160"/>
              <a:gd name="T1" fmla="*/ 66 h 164"/>
              <a:gd name="T2" fmla="*/ 87 w 160"/>
              <a:gd name="T3" fmla="*/ 113 h 164"/>
              <a:gd name="T4" fmla="*/ 62 w 160"/>
              <a:gd name="T5" fmla="*/ 98 h 164"/>
              <a:gd name="T6" fmla="*/ 109 w 160"/>
              <a:gd name="T7" fmla="*/ 98 h 164"/>
              <a:gd name="T8" fmla="*/ 154 w 160"/>
              <a:gd name="T9" fmla="*/ 40 h 164"/>
              <a:gd name="T10" fmla="*/ 124 w 160"/>
              <a:gd name="T11" fmla="*/ 10 h 164"/>
              <a:gd name="T12" fmla="*/ 75 w 160"/>
              <a:gd name="T13" fmla="*/ 47 h 164"/>
              <a:gd name="T14" fmla="*/ 70 w 160"/>
              <a:gd name="T15" fmla="*/ 42 h 164"/>
              <a:gd name="T16" fmla="*/ 149 w 160"/>
              <a:gd name="T17" fmla="*/ 15 h 164"/>
              <a:gd name="T18" fmla="*/ 81 w 160"/>
              <a:gd name="T19" fmla="*/ 126 h 164"/>
              <a:gd name="T20" fmla="*/ 36 w 160"/>
              <a:gd name="T21" fmla="*/ 158 h 164"/>
              <a:gd name="T22" fmla="*/ 15 w 160"/>
              <a:gd name="T23" fmla="*/ 106 h 164"/>
              <a:gd name="T24" fmla="*/ 92 w 160"/>
              <a:gd name="T25" fmla="*/ 72 h 164"/>
              <a:gd name="T26" fmla="*/ 96 w 160"/>
              <a:gd name="T27" fmla="*/ 68 h 164"/>
              <a:gd name="T28" fmla="*/ 11 w 160"/>
              <a:gd name="T29" fmla="*/ 102 h 164"/>
              <a:gd name="T30" fmla="*/ 11 w 160"/>
              <a:gd name="T31" fmla="*/ 153 h 164"/>
              <a:gd name="T32" fmla="*/ 62 w 160"/>
              <a:gd name="T33" fmla="*/ 153 h 164"/>
              <a:gd name="T34" fmla="*/ 85 w 160"/>
              <a:gd name="T35" fmla="*/ 126 h 164"/>
              <a:gd name="T36" fmla="*/ 103 w 160"/>
              <a:gd name="T37" fmla="*/ 137 h 164"/>
              <a:gd name="T38" fmla="*/ 100 w 160"/>
              <a:gd name="T39" fmla="*/ 158 h 164"/>
              <a:gd name="T40" fmla="*/ 106 w 160"/>
              <a:gd name="T41" fmla="*/ 158 h 164"/>
              <a:gd name="T42" fmla="*/ 103 w 160"/>
              <a:gd name="T43" fmla="*/ 137 h 164"/>
              <a:gd name="T44" fmla="*/ 112 w 160"/>
              <a:gd name="T45" fmla="*/ 132 h 164"/>
              <a:gd name="T46" fmla="*/ 125 w 160"/>
              <a:gd name="T47" fmla="*/ 149 h 164"/>
              <a:gd name="T48" fmla="*/ 129 w 160"/>
              <a:gd name="T49" fmla="*/ 149 h 164"/>
              <a:gd name="T50" fmla="*/ 116 w 160"/>
              <a:gd name="T51" fmla="*/ 132 h 164"/>
              <a:gd name="T52" fmla="*/ 118 w 160"/>
              <a:gd name="T53" fmla="*/ 119 h 164"/>
              <a:gd name="T54" fmla="*/ 118 w 160"/>
              <a:gd name="T55" fmla="*/ 125 h 164"/>
              <a:gd name="T56" fmla="*/ 139 w 160"/>
              <a:gd name="T57" fmla="*/ 122 h 164"/>
              <a:gd name="T58" fmla="*/ 48 w 160"/>
              <a:gd name="T59" fmla="*/ 37 h 164"/>
              <a:gd name="T60" fmla="*/ 51 w 160"/>
              <a:gd name="T61" fmla="*/ 16 h 164"/>
              <a:gd name="T62" fmla="*/ 45 w 160"/>
              <a:gd name="T63" fmla="*/ 16 h 164"/>
              <a:gd name="T64" fmla="*/ 48 w 160"/>
              <a:gd name="T65" fmla="*/ 37 h 164"/>
              <a:gd name="T66" fmla="*/ 37 w 160"/>
              <a:gd name="T67" fmla="*/ 43 h 164"/>
              <a:gd name="T68" fmla="*/ 39 w 160"/>
              <a:gd name="T69" fmla="*/ 38 h 164"/>
              <a:gd name="T70" fmla="*/ 22 w 160"/>
              <a:gd name="T71" fmla="*/ 25 h 164"/>
              <a:gd name="T72" fmla="*/ 35 w 160"/>
              <a:gd name="T73" fmla="*/ 42 h 164"/>
              <a:gd name="T74" fmla="*/ 33 w 160"/>
              <a:gd name="T75" fmla="*/ 55 h 164"/>
              <a:gd name="T76" fmla="*/ 33 w 160"/>
              <a:gd name="T77" fmla="*/ 49 h 164"/>
              <a:gd name="T78" fmla="*/ 12 w 160"/>
              <a:gd name="T79" fmla="*/ 5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64">
                <a:moveTo>
                  <a:pt x="160" y="40"/>
                </a:moveTo>
                <a:cubicBezTo>
                  <a:pt x="160" y="50"/>
                  <a:pt x="156" y="59"/>
                  <a:pt x="149" y="66"/>
                </a:cubicBezTo>
                <a:cubicBezTo>
                  <a:pt x="113" y="102"/>
                  <a:pt x="113" y="102"/>
                  <a:pt x="113" y="102"/>
                </a:cubicBezTo>
                <a:cubicBezTo>
                  <a:pt x="106" y="109"/>
                  <a:pt x="97" y="113"/>
                  <a:pt x="87" y="113"/>
                </a:cubicBezTo>
                <a:cubicBezTo>
                  <a:pt x="78" y="113"/>
                  <a:pt x="69" y="109"/>
                  <a:pt x="62" y="102"/>
                </a:cubicBezTo>
                <a:cubicBezTo>
                  <a:pt x="61" y="101"/>
                  <a:pt x="61" y="99"/>
                  <a:pt x="62" y="98"/>
                </a:cubicBezTo>
                <a:cubicBezTo>
                  <a:pt x="63" y="97"/>
                  <a:pt x="65" y="97"/>
                  <a:pt x="66" y="98"/>
                </a:cubicBezTo>
                <a:cubicBezTo>
                  <a:pt x="78" y="110"/>
                  <a:pt x="97" y="110"/>
                  <a:pt x="109" y="98"/>
                </a:cubicBezTo>
                <a:cubicBezTo>
                  <a:pt x="145" y="62"/>
                  <a:pt x="145" y="62"/>
                  <a:pt x="145" y="62"/>
                </a:cubicBezTo>
                <a:cubicBezTo>
                  <a:pt x="151" y="56"/>
                  <a:pt x="154" y="48"/>
                  <a:pt x="154" y="40"/>
                </a:cubicBezTo>
                <a:cubicBezTo>
                  <a:pt x="154" y="32"/>
                  <a:pt x="151" y="25"/>
                  <a:pt x="145" y="19"/>
                </a:cubicBezTo>
                <a:cubicBezTo>
                  <a:pt x="139" y="13"/>
                  <a:pt x="132" y="10"/>
                  <a:pt x="124" y="10"/>
                </a:cubicBezTo>
                <a:cubicBezTo>
                  <a:pt x="116" y="10"/>
                  <a:pt x="108" y="13"/>
                  <a:pt x="102" y="19"/>
                </a:cubicBezTo>
                <a:cubicBezTo>
                  <a:pt x="75" y="47"/>
                  <a:pt x="75" y="47"/>
                  <a:pt x="75" y="47"/>
                </a:cubicBezTo>
                <a:cubicBezTo>
                  <a:pt x="73" y="48"/>
                  <a:pt x="72" y="48"/>
                  <a:pt x="70" y="47"/>
                </a:cubicBezTo>
                <a:cubicBezTo>
                  <a:pt x="69" y="45"/>
                  <a:pt x="69" y="44"/>
                  <a:pt x="70" y="42"/>
                </a:cubicBezTo>
                <a:cubicBezTo>
                  <a:pt x="98" y="15"/>
                  <a:pt x="98" y="15"/>
                  <a:pt x="98" y="15"/>
                </a:cubicBezTo>
                <a:cubicBezTo>
                  <a:pt x="112" y="0"/>
                  <a:pt x="135" y="0"/>
                  <a:pt x="149" y="15"/>
                </a:cubicBezTo>
                <a:cubicBezTo>
                  <a:pt x="156" y="21"/>
                  <a:pt x="160" y="31"/>
                  <a:pt x="160" y="40"/>
                </a:cubicBezTo>
                <a:close/>
                <a:moveTo>
                  <a:pt x="81" y="126"/>
                </a:moveTo>
                <a:cubicBezTo>
                  <a:pt x="58" y="149"/>
                  <a:pt x="58" y="149"/>
                  <a:pt x="58" y="149"/>
                </a:cubicBezTo>
                <a:cubicBezTo>
                  <a:pt x="52" y="155"/>
                  <a:pt x="44" y="158"/>
                  <a:pt x="36" y="158"/>
                </a:cubicBezTo>
                <a:cubicBezTo>
                  <a:pt x="28" y="158"/>
                  <a:pt x="21" y="155"/>
                  <a:pt x="15" y="149"/>
                </a:cubicBezTo>
                <a:cubicBezTo>
                  <a:pt x="3" y="137"/>
                  <a:pt x="3" y="118"/>
                  <a:pt x="15" y="106"/>
                </a:cubicBezTo>
                <a:cubicBezTo>
                  <a:pt x="49" y="72"/>
                  <a:pt x="49" y="72"/>
                  <a:pt x="49" y="72"/>
                </a:cubicBezTo>
                <a:cubicBezTo>
                  <a:pt x="61" y="60"/>
                  <a:pt x="80" y="60"/>
                  <a:pt x="92" y="72"/>
                </a:cubicBezTo>
                <a:cubicBezTo>
                  <a:pt x="93" y="73"/>
                  <a:pt x="95" y="73"/>
                  <a:pt x="96" y="72"/>
                </a:cubicBezTo>
                <a:cubicBezTo>
                  <a:pt x="97" y="71"/>
                  <a:pt x="97" y="69"/>
                  <a:pt x="96" y="68"/>
                </a:cubicBezTo>
                <a:cubicBezTo>
                  <a:pt x="82" y="54"/>
                  <a:pt x="59" y="54"/>
                  <a:pt x="45" y="68"/>
                </a:cubicBezTo>
                <a:cubicBezTo>
                  <a:pt x="11" y="102"/>
                  <a:pt x="11" y="102"/>
                  <a:pt x="11" y="102"/>
                </a:cubicBezTo>
                <a:cubicBezTo>
                  <a:pt x="4" y="109"/>
                  <a:pt x="0" y="118"/>
                  <a:pt x="0" y="128"/>
                </a:cubicBezTo>
                <a:cubicBezTo>
                  <a:pt x="0" y="138"/>
                  <a:pt x="4" y="147"/>
                  <a:pt x="11" y="153"/>
                </a:cubicBezTo>
                <a:cubicBezTo>
                  <a:pt x="17" y="160"/>
                  <a:pt x="26" y="164"/>
                  <a:pt x="36" y="164"/>
                </a:cubicBezTo>
                <a:cubicBezTo>
                  <a:pt x="46" y="164"/>
                  <a:pt x="55" y="160"/>
                  <a:pt x="62" y="153"/>
                </a:cubicBezTo>
                <a:cubicBezTo>
                  <a:pt x="85" y="130"/>
                  <a:pt x="85" y="130"/>
                  <a:pt x="85" y="130"/>
                </a:cubicBezTo>
                <a:cubicBezTo>
                  <a:pt x="87" y="129"/>
                  <a:pt x="87" y="127"/>
                  <a:pt x="85" y="126"/>
                </a:cubicBezTo>
                <a:cubicBezTo>
                  <a:pt x="84" y="124"/>
                  <a:pt x="82" y="124"/>
                  <a:pt x="81" y="126"/>
                </a:cubicBezTo>
                <a:close/>
                <a:moveTo>
                  <a:pt x="103" y="137"/>
                </a:moveTo>
                <a:cubicBezTo>
                  <a:pt x="101" y="137"/>
                  <a:pt x="100" y="138"/>
                  <a:pt x="100" y="140"/>
                </a:cubicBezTo>
                <a:cubicBezTo>
                  <a:pt x="100" y="158"/>
                  <a:pt x="100" y="158"/>
                  <a:pt x="100" y="158"/>
                </a:cubicBezTo>
                <a:cubicBezTo>
                  <a:pt x="100" y="160"/>
                  <a:pt x="101" y="161"/>
                  <a:pt x="103" y="161"/>
                </a:cubicBezTo>
                <a:cubicBezTo>
                  <a:pt x="104" y="161"/>
                  <a:pt x="106" y="160"/>
                  <a:pt x="106" y="158"/>
                </a:cubicBezTo>
                <a:cubicBezTo>
                  <a:pt x="106" y="140"/>
                  <a:pt x="106" y="140"/>
                  <a:pt x="106" y="140"/>
                </a:cubicBezTo>
                <a:cubicBezTo>
                  <a:pt x="106" y="138"/>
                  <a:pt x="104" y="137"/>
                  <a:pt x="103" y="137"/>
                </a:cubicBezTo>
                <a:close/>
                <a:moveTo>
                  <a:pt x="116" y="132"/>
                </a:moveTo>
                <a:cubicBezTo>
                  <a:pt x="115" y="131"/>
                  <a:pt x="113" y="131"/>
                  <a:pt x="112" y="132"/>
                </a:cubicBezTo>
                <a:cubicBezTo>
                  <a:pt x="111" y="133"/>
                  <a:pt x="111" y="135"/>
                  <a:pt x="112" y="136"/>
                </a:cubicBezTo>
                <a:cubicBezTo>
                  <a:pt x="125" y="149"/>
                  <a:pt x="125" y="149"/>
                  <a:pt x="125" y="149"/>
                </a:cubicBezTo>
                <a:cubicBezTo>
                  <a:pt x="125" y="149"/>
                  <a:pt x="126" y="150"/>
                  <a:pt x="127" y="150"/>
                </a:cubicBezTo>
                <a:cubicBezTo>
                  <a:pt x="128" y="150"/>
                  <a:pt x="128" y="149"/>
                  <a:pt x="129" y="149"/>
                </a:cubicBezTo>
                <a:cubicBezTo>
                  <a:pt x="130" y="148"/>
                  <a:pt x="130" y="146"/>
                  <a:pt x="129" y="145"/>
                </a:cubicBezTo>
                <a:lnTo>
                  <a:pt x="116" y="132"/>
                </a:lnTo>
                <a:close/>
                <a:moveTo>
                  <a:pt x="136" y="119"/>
                </a:moveTo>
                <a:cubicBezTo>
                  <a:pt x="118" y="119"/>
                  <a:pt x="118" y="119"/>
                  <a:pt x="118" y="119"/>
                </a:cubicBezTo>
                <a:cubicBezTo>
                  <a:pt x="116" y="119"/>
                  <a:pt x="115" y="120"/>
                  <a:pt x="115" y="122"/>
                </a:cubicBezTo>
                <a:cubicBezTo>
                  <a:pt x="115" y="123"/>
                  <a:pt x="116" y="125"/>
                  <a:pt x="118" y="125"/>
                </a:cubicBezTo>
                <a:cubicBezTo>
                  <a:pt x="136" y="125"/>
                  <a:pt x="136" y="125"/>
                  <a:pt x="136" y="125"/>
                </a:cubicBezTo>
                <a:cubicBezTo>
                  <a:pt x="137" y="125"/>
                  <a:pt x="139" y="123"/>
                  <a:pt x="139" y="122"/>
                </a:cubicBezTo>
                <a:cubicBezTo>
                  <a:pt x="139" y="120"/>
                  <a:pt x="137" y="119"/>
                  <a:pt x="136" y="119"/>
                </a:cubicBezTo>
                <a:close/>
                <a:moveTo>
                  <a:pt x="48" y="37"/>
                </a:moveTo>
                <a:cubicBezTo>
                  <a:pt x="50" y="37"/>
                  <a:pt x="51" y="36"/>
                  <a:pt x="51" y="34"/>
                </a:cubicBezTo>
                <a:cubicBezTo>
                  <a:pt x="51" y="16"/>
                  <a:pt x="51" y="16"/>
                  <a:pt x="51" y="16"/>
                </a:cubicBezTo>
                <a:cubicBezTo>
                  <a:pt x="51" y="14"/>
                  <a:pt x="50" y="13"/>
                  <a:pt x="48" y="13"/>
                </a:cubicBezTo>
                <a:cubicBezTo>
                  <a:pt x="47" y="13"/>
                  <a:pt x="45" y="14"/>
                  <a:pt x="45" y="16"/>
                </a:cubicBezTo>
                <a:cubicBezTo>
                  <a:pt x="45" y="34"/>
                  <a:pt x="45" y="34"/>
                  <a:pt x="45" y="34"/>
                </a:cubicBezTo>
                <a:cubicBezTo>
                  <a:pt x="45" y="36"/>
                  <a:pt x="47" y="37"/>
                  <a:pt x="48" y="37"/>
                </a:cubicBezTo>
                <a:close/>
                <a:moveTo>
                  <a:pt x="35" y="42"/>
                </a:moveTo>
                <a:cubicBezTo>
                  <a:pt x="35" y="43"/>
                  <a:pt x="36" y="43"/>
                  <a:pt x="37" y="43"/>
                </a:cubicBezTo>
                <a:cubicBezTo>
                  <a:pt x="38" y="43"/>
                  <a:pt x="38" y="43"/>
                  <a:pt x="39" y="42"/>
                </a:cubicBezTo>
                <a:cubicBezTo>
                  <a:pt x="40" y="41"/>
                  <a:pt x="40" y="39"/>
                  <a:pt x="39" y="38"/>
                </a:cubicBezTo>
                <a:cubicBezTo>
                  <a:pt x="26" y="25"/>
                  <a:pt x="26" y="25"/>
                  <a:pt x="26" y="25"/>
                </a:cubicBezTo>
                <a:cubicBezTo>
                  <a:pt x="25" y="24"/>
                  <a:pt x="23" y="24"/>
                  <a:pt x="22" y="25"/>
                </a:cubicBezTo>
                <a:cubicBezTo>
                  <a:pt x="21" y="27"/>
                  <a:pt x="21" y="28"/>
                  <a:pt x="22" y="30"/>
                </a:cubicBezTo>
                <a:lnTo>
                  <a:pt x="35" y="42"/>
                </a:lnTo>
                <a:close/>
                <a:moveTo>
                  <a:pt x="15" y="55"/>
                </a:moveTo>
                <a:cubicBezTo>
                  <a:pt x="33" y="55"/>
                  <a:pt x="33" y="55"/>
                  <a:pt x="33" y="55"/>
                </a:cubicBezTo>
                <a:cubicBezTo>
                  <a:pt x="35" y="55"/>
                  <a:pt x="36" y="54"/>
                  <a:pt x="36" y="52"/>
                </a:cubicBezTo>
                <a:cubicBezTo>
                  <a:pt x="36" y="51"/>
                  <a:pt x="35" y="49"/>
                  <a:pt x="33" y="49"/>
                </a:cubicBezTo>
                <a:cubicBezTo>
                  <a:pt x="15" y="49"/>
                  <a:pt x="15" y="49"/>
                  <a:pt x="15" y="49"/>
                </a:cubicBezTo>
                <a:cubicBezTo>
                  <a:pt x="13" y="49"/>
                  <a:pt x="12" y="51"/>
                  <a:pt x="12" y="52"/>
                </a:cubicBezTo>
                <a:cubicBezTo>
                  <a:pt x="12" y="54"/>
                  <a:pt x="13" y="55"/>
                  <a:pt x="15" y="55"/>
                </a:cubicBezTo>
                <a:close/>
              </a:path>
            </a:pathLst>
          </a:custGeom>
          <a:solidFill>
            <a:srgbClr val="40737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 name="Freeform 33">
            <a:extLst>
              <a:ext uri="{FF2B5EF4-FFF2-40B4-BE49-F238E27FC236}">
                <a16:creationId xmlns:a16="http://schemas.microsoft.com/office/drawing/2014/main" id="{26DB4F9A-3FF1-8D41-A098-8B8688AFB44B}"/>
              </a:ext>
            </a:extLst>
          </p:cNvPr>
          <p:cNvSpPr>
            <a:spLocks noChangeAspect="1" noEditPoints="1"/>
          </p:cNvSpPr>
          <p:nvPr/>
        </p:nvSpPr>
        <p:spPr bwMode="auto">
          <a:xfrm>
            <a:off x="6080533" y="1714145"/>
            <a:ext cx="365760" cy="321233"/>
          </a:xfrm>
          <a:custGeom>
            <a:avLst/>
            <a:gdLst>
              <a:gd name="T0" fmla="*/ 54 w 160"/>
              <a:gd name="T1" fmla="*/ 53 h 139"/>
              <a:gd name="T2" fmla="*/ 60 w 160"/>
              <a:gd name="T3" fmla="*/ 46 h 139"/>
              <a:gd name="T4" fmla="*/ 76 w 160"/>
              <a:gd name="T5" fmla="*/ 34 h 139"/>
              <a:gd name="T6" fmla="*/ 74 w 160"/>
              <a:gd name="T7" fmla="*/ 21 h 139"/>
              <a:gd name="T8" fmla="*/ 81 w 160"/>
              <a:gd name="T9" fmla="*/ 6 h 139"/>
              <a:gd name="T10" fmla="*/ 86 w 160"/>
              <a:gd name="T11" fmla="*/ 22 h 139"/>
              <a:gd name="T12" fmla="*/ 87 w 160"/>
              <a:gd name="T13" fmla="*/ 37 h 139"/>
              <a:gd name="T14" fmla="*/ 100 w 160"/>
              <a:gd name="T15" fmla="*/ 53 h 139"/>
              <a:gd name="T16" fmla="*/ 106 w 160"/>
              <a:gd name="T17" fmla="*/ 46 h 139"/>
              <a:gd name="T18" fmla="*/ 91 w 160"/>
              <a:gd name="T19" fmla="*/ 26 h 139"/>
              <a:gd name="T20" fmla="*/ 81 w 160"/>
              <a:gd name="T21" fmla="*/ 0 h 139"/>
              <a:gd name="T22" fmla="*/ 67 w 160"/>
              <a:gd name="T23" fmla="*/ 21 h 139"/>
              <a:gd name="T24" fmla="*/ 57 w 160"/>
              <a:gd name="T25" fmla="*/ 40 h 139"/>
              <a:gd name="T26" fmla="*/ 160 w 160"/>
              <a:gd name="T27" fmla="*/ 130 h 139"/>
              <a:gd name="T28" fmla="*/ 147 w 160"/>
              <a:gd name="T29" fmla="*/ 113 h 139"/>
              <a:gd name="T30" fmla="*/ 137 w 160"/>
              <a:gd name="T31" fmla="*/ 89 h 139"/>
              <a:gd name="T32" fmla="*/ 125 w 160"/>
              <a:gd name="T33" fmla="*/ 108 h 139"/>
              <a:gd name="T34" fmla="*/ 116 w 160"/>
              <a:gd name="T35" fmla="*/ 125 h 139"/>
              <a:gd name="T36" fmla="*/ 116 w 160"/>
              <a:gd name="T37" fmla="*/ 139 h 139"/>
              <a:gd name="T38" fmla="*/ 120 w 160"/>
              <a:gd name="T39" fmla="*/ 130 h 139"/>
              <a:gd name="T40" fmla="*/ 133 w 160"/>
              <a:gd name="T41" fmla="*/ 111 h 139"/>
              <a:gd name="T42" fmla="*/ 131 w 160"/>
              <a:gd name="T43" fmla="*/ 100 h 139"/>
              <a:gd name="T44" fmla="*/ 142 w 160"/>
              <a:gd name="T45" fmla="*/ 100 h 139"/>
              <a:gd name="T46" fmla="*/ 140 w 160"/>
              <a:gd name="T47" fmla="*/ 111 h 139"/>
              <a:gd name="T48" fmla="*/ 153 w 160"/>
              <a:gd name="T49" fmla="*/ 130 h 139"/>
              <a:gd name="T50" fmla="*/ 157 w 160"/>
              <a:gd name="T51" fmla="*/ 139 h 139"/>
              <a:gd name="T52" fmla="*/ 103 w 160"/>
              <a:gd name="T53" fmla="*/ 130 h 139"/>
              <a:gd name="T54" fmla="*/ 90 w 160"/>
              <a:gd name="T55" fmla="*/ 113 h 139"/>
              <a:gd name="T56" fmla="*/ 81 w 160"/>
              <a:gd name="T57" fmla="*/ 89 h 139"/>
              <a:gd name="T58" fmla="*/ 68 w 160"/>
              <a:gd name="T59" fmla="*/ 108 h 139"/>
              <a:gd name="T60" fmla="*/ 59 w 160"/>
              <a:gd name="T61" fmla="*/ 125 h 139"/>
              <a:gd name="T62" fmla="*/ 60 w 160"/>
              <a:gd name="T63" fmla="*/ 139 h 139"/>
              <a:gd name="T64" fmla="*/ 63 w 160"/>
              <a:gd name="T65" fmla="*/ 130 h 139"/>
              <a:gd name="T66" fmla="*/ 76 w 160"/>
              <a:gd name="T67" fmla="*/ 111 h 139"/>
              <a:gd name="T68" fmla="*/ 75 w 160"/>
              <a:gd name="T69" fmla="*/ 100 h 139"/>
              <a:gd name="T70" fmla="*/ 85 w 160"/>
              <a:gd name="T71" fmla="*/ 100 h 139"/>
              <a:gd name="T72" fmla="*/ 83 w 160"/>
              <a:gd name="T73" fmla="*/ 111 h 139"/>
              <a:gd name="T74" fmla="*/ 97 w 160"/>
              <a:gd name="T75" fmla="*/ 130 h 139"/>
              <a:gd name="T76" fmla="*/ 100 w 160"/>
              <a:gd name="T77" fmla="*/ 139 h 139"/>
              <a:gd name="T78" fmla="*/ 28 w 160"/>
              <a:gd name="T79" fmla="*/ 100 h 139"/>
              <a:gd name="T80" fmla="*/ 27 w 160"/>
              <a:gd name="T81" fmla="*/ 111 h 139"/>
              <a:gd name="T82" fmla="*/ 40 w 160"/>
              <a:gd name="T83" fmla="*/ 129 h 139"/>
              <a:gd name="T84" fmla="*/ 43 w 160"/>
              <a:gd name="T85" fmla="*/ 139 h 139"/>
              <a:gd name="T86" fmla="*/ 44 w 160"/>
              <a:gd name="T87" fmla="*/ 124 h 139"/>
              <a:gd name="T88" fmla="*/ 35 w 160"/>
              <a:gd name="T89" fmla="*/ 108 h 139"/>
              <a:gd name="T90" fmla="*/ 22 w 160"/>
              <a:gd name="T91" fmla="*/ 89 h 139"/>
              <a:gd name="T92" fmla="*/ 13 w 160"/>
              <a:gd name="T93" fmla="*/ 112 h 139"/>
              <a:gd name="T94" fmla="*/ 0 w 160"/>
              <a:gd name="T95" fmla="*/ 130 h 139"/>
              <a:gd name="T96" fmla="*/ 6 w 160"/>
              <a:gd name="T97" fmla="*/ 136 h 139"/>
              <a:gd name="T98" fmla="*/ 18 w 160"/>
              <a:gd name="T99" fmla="*/ 122 h 139"/>
              <a:gd name="T100" fmla="*/ 18 w 160"/>
              <a:gd name="T101" fmla="*/ 108 h 139"/>
              <a:gd name="T102" fmla="*/ 22 w 160"/>
              <a:gd name="T103" fmla="*/ 96 h 139"/>
              <a:gd name="T104" fmla="*/ 140 w 160"/>
              <a:gd name="T105" fmla="*/ 70 h 139"/>
              <a:gd name="T106" fmla="*/ 83 w 160"/>
              <a:gd name="T107" fmla="*/ 58 h 139"/>
              <a:gd name="T108" fmla="*/ 77 w 160"/>
              <a:gd name="T109" fmla="*/ 67 h 139"/>
              <a:gd name="T110" fmla="*/ 20 w 160"/>
              <a:gd name="T111" fmla="*/ 82 h 139"/>
              <a:gd name="T112" fmla="*/ 27 w 160"/>
              <a:gd name="T113" fmla="*/ 73 h 139"/>
              <a:gd name="T114" fmla="*/ 80 w 160"/>
              <a:gd name="T115" fmla="*/ 85 h 139"/>
              <a:gd name="T116" fmla="*/ 133 w 160"/>
              <a:gd name="T117" fmla="*/ 7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0" h="139">
                <a:moveTo>
                  <a:pt x="57" y="40"/>
                </a:moveTo>
                <a:cubicBezTo>
                  <a:pt x="55" y="42"/>
                  <a:pt x="54" y="44"/>
                  <a:pt x="54" y="46"/>
                </a:cubicBezTo>
                <a:cubicBezTo>
                  <a:pt x="54" y="53"/>
                  <a:pt x="54" y="53"/>
                  <a:pt x="54" y="53"/>
                </a:cubicBezTo>
                <a:cubicBezTo>
                  <a:pt x="54" y="55"/>
                  <a:pt x="55" y="56"/>
                  <a:pt x="57" y="56"/>
                </a:cubicBezTo>
                <a:cubicBezTo>
                  <a:pt x="59" y="56"/>
                  <a:pt x="60" y="55"/>
                  <a:pt x="60" y="53"/>
                </a:cubicBezTo>
                <a:cubicBezTo>
                  <a:pt x="60" y="46"/>
                  <a:pt x="60" y="46"/>
                  <a:pt x="60" y="46"/>
                </a:cubicBezTo>
                <a:cubicBezTo>
                  <a:pt x="60" y="46"/>
                  <a:pt x="60" y="46"/>
                  <a:pt x="61" y="45"/>
                </a:cubicBezTo>
                <a:cubicBezTo>
                  <a:pt x="66" y="41"/>
                  <a:pt x="72" y="38"/>
                  <a:pt x="74" y="37"/>
                </a:cubicBezTo>
                <a:cubicBezTo>
                  <a:pt x="75" y="37"/>
                  <a:pt x="76" y="35"/>
                  <a:pt x="76" y="34"/>
                </a:cubicBezTo>
                <a:cubicBezTo>
                  <a:pt x="76" y="25"/>
                  <a:pt x="76" y="25"/>
                  <a:pt x="76" y="25"/>
                </a:cubicBezTo>
                <a:cubicBezTo>
                  <a:pt x="76" y="24"/>
                  <a:pt x="75" y="23"/>
                  <a:pt x="74" y="22"/>
                </a:cubicBezTo>
                <a:cubicBezTo>
                  <a:pt x="74" y="22"/>
                  <a:pt x="74" y="22"/>
                  <a:pt x="74" y="21"/>
                </a:cubicBezTo>
                <a:cubicBezTo>
                  <a:pt x="74" y="12"/>
                  <a:pt x="74" y="12"/>
                  <a:pt x="74" y="12"/>
                </a:cubicBezTo>
                <a:cubicBezTo>
                  <a:pt x="74" y="9"/>
                  <a:pt x="76" y="6"/>
                  <a:pt x="79" y="6"/>
                </a:cubicBezTo>
                <a:cubicBezTo>
                  <a:pt x="81" y="6"/>
                  <a:pt x="81" y="6"/>
                  <a:pt x="81" y="6"/>
                </a:cubicBezTo>
                <a:cubicBezTo>
                  <a:pt x="84" y="6"/>
                  <a:pt x="86" y="9"/>
                  <a:pt x="86" y="12"/>
                </a:cubicBezTo>
                <a:cubicBezTo>
                  <a:pt x="86" y="21"/>
                  <a:pt x="86" y="21"/>
                  <a:pt x="86" y="21"/>
                </a:cubicBezTo>
                <a:cubicBezTo>
                  <a:pt x="86" y="22"/>
                  <a:pt x="86" y="22"/>
                  <a:pt x="86" y="22"/>
                </a:cubicBezTo>
                <a:cubicBezTo>
                  <a:pt x="85" y="23"/>
                  <a:pt x="85" y="24"/>
                  <a:pt x="85" y="25"/>
                </a:cubicBezTo>
                <a:cubicBezTo>
                  <a:pt x="85" y="34"/>
                  <a:pt x="85" y="34"/>
                  <a:pt x="85" y="34"/>
                </a:cubicBezTo>
                <a:cubicBezTo>
                  <a:pt x="85" y="35"/>
                  <a:pt x="85" y="37"/>
                  <a:pt x="87" y="37"/>
                </a:cubicBezTo>
                <a:cubicBezTo>
                  <a:pt x="88" y="38"/>
                  <a:pt x="94" y="41"/>
                  <a:pt x="99" y="45"/>
                </a:cubicBezTo>
                <a:cubicBezTo>
                  <a:pt x="100" y="46"/>
                  <a:pt x="100" y="46"/>
                  <a:pt x="100" y="46"/>
                </a:cubicBezTo>
                <a:cubicBezTo>
                  <a:pt x="100" y="53"/>
                  <a:pt x="100" y="53"/>
                  <a:pt x="100" y="53"/>
                </a:cubicBezTo>
                <a:cubicBezTo>
                  <a:pt x="100" y="55"/>
                  <a:pt x="101" y="56"/>
                  <a:pt x="103" y="56"/>
                </a:cubicBezTo>
                <a:cubicBezTo>
                  <a:pt x="105" y="56"/>
                  <a:pt x="106" y="55"/>
                  <a:pt x="106" y="53"/>
                </a:cubicBezTo>
                <a:cubicBezTo>
                  <a:pt x="106" y="46"/>
                  <a:pt x="106" y="46"/>
                  <a:pt x="106" y="46"/>
                </a:cubicBezTo>
                <a:cubicBezTo>
                  <a:pt x="106" y="44"/>
                  <a:pt x="105" y="42"/>
                  <a:pt x="104" y="40"/>
                </a:cubicBezTo>
                <a:cubicBezTo>
                  <a:pt x="99" y="36"/>
                  <a:pt x="94" y="34"/>
                  <a:pt x="91" y="32"/>
                </a:cubicBezTo>
                <a:cubicBezTo>
                  <a:pt x="91" y="26"/>
                  <a:pt x="91" y="26"/>
                  <a:pt x="91" y="26"/>
                </a:cubicBezTo>
                <a:cubicBezTo>
                  <a:pt x="92" y="25"/>
                  <a:pt x="93" y="23"/>
                  <a:pt x="93" y="21"/>
                </a:cubicBezTo>
                <a:cubicBezTo>
                  <a:pt x="93" y="12"/>
                  <a:pt x="93" y="12"/>
                  <a:pt x="93" y="12"/>
                </a:cubicBezTo>
                <a:cubicBezTo>
                  <a:pt x="93" y="5"/>
                  <a:pt x="88" y="0"/>
                  <a:pt x="81" y="0"/>
                </a:cubicBezTo>
                <a:cubicBezTo>
                  <a:pt x="79" y="0"/>
                  <a:pt x="79" y="0"/>
                  <a:pt x="79" y="0"/>
                </a:cubicBezTo>
                <a:cubicBezTo>
                  <a:pt x="73" y="0"/>
                  <a:pt x="67" y="5"/>
                  <a:pt x="67" y="12"/>
                </a:cubicBezTo>
                <a:cubicBezTo>
                  <a:pt x="67" y="21"/>
                  <a:pt x="67" y="21"/>
                  <a:pt x="67" y="21"/>
                </a:cubicBezTo>
                <a:cubicBezTo>
                  <a:pt x="67" y="23"/>
                  <a:pt x="68" y="25"/>
                  <a:pt x="69" y="26"/>
                </a:cubicBezTo>
                <a:cubicBezTo>
                  <a:pt x="69" y="32"/>
                  <a:pt x="69" y="32"/>
                  <a:pt x="69" y="32"/>
                </a:cubicBezTo>
                <a:cubicBezTo>
                  <a:pt x="67" y="34"/>
                  <a:pt x="61" y="36"/>
                  <a:pt x="57" y="40"/>
                </a:cubicBezTo>
                <a:close/>
                <a:moveTo>
                  <a:pt x="157" y="139"/>
                </a:moveTo>
                <a:cubicBezTo>
                  <a:pt x="159" y="139"/>
                  <a:pt x="160" y="138"/>
                  <a:pt x="160" y="136"/>
                </a:cubicBezTo>
                <a:cubicBezTo>
                  <a:pt x="160" y="130"/>
                  <a:pt x="160" y="130"/>
                  <a:pt x="160" y="130"/>
                </a:cubicBezTo>
                <a:cubicBezTo>
                  <a:pt x="160" y="128"/>
                  <a:pt x="159" y="126"/>
                  <a:pt x="157" y="125"/>
                </a:cubicBezTo>
                <a:cubicBezTo>
                  <a:pt x="153" y="121"/>
                  <a:pt x="149" y="119"/>
                  <a:pt x="147" y="118"/>
                </a:cubicBezTo>
                <a:cubicBezTo>
                  <a:pt x="147" y="113"/>
                  <a:pt x="147" y="113"/>
                  <a:pt x="147" y="113"/>
                </a:cubicBezTo>
                <a:cubicBezTo>
                  <a:pt x="148" y="111"/>
                  <a:pt x="148" y="110"/>
                  <a:pt x="148" y="108"/>
                </a:cubicBezTo>
                <a:cubicBezTo>
                  <a:pt x="148" y="100"/>
                  <a:pt x="148" y="100"/>
                  <a:pt x="148" y="100"/>
                </a:cubicBezTo>
                <a:cubicBezTo>
                  <a:pt x="148" y="94"/>
                  <a:pt x="143" y="89"/>
                  <a:pt x="137" y="89"/>
                </a:cubicBezTo>
                <a:cubicBezTo>
                  <a:pt x="136" y="89"/>
                  <a:pt x="136" y="89"/>
                  <a:pt x="136" y="89"/>
                </a:cubicBezTo>
                <a:cubicBezTo>
                  <a:pt x="130" y="89"/>
                  <a:pt x="125" y="94"/>
                  <a:pt x="125" y="100"/>
                </a:cubicBezTo>
                <a:cubicBezTo>
                  <a:pt x="125" y="108"/>
                  <a:pt x="125" y="108"/>
                  <a:pt x="125" y="108"/>
                </a:cubicBezTo>
                <a:cubicBezTo>
                  <a:pt x="125" y="110"/>
                  <a:pt x="126" y="111"/>
                  <a:pt x="127" y="113"/>
                </a:cubicBezTo>
                <a:cubicBezTo>
                  <a:pt x="127" y="118"/>
                  <a:pt x="127" y="118"/>
                  <a:pt x="127" y="118"/>
                </a:cubicBezTo>
                <a:cubicBezTo>
                  <a:pt x="124" y="119"/>
                  <a:pt x="120" y="121"/>
                  <a:pt x="116" y="125"/>
                </a:cubicBezTo>
                <a:cubicBezTo>
                  <a:pt x="114" y="126"/>
                  <a:pt x="113" y="128"/>
                  <a:pt x="113" y="130"/>
                </a:cubicBezTo>
                <a:cubicBezTo>
                  <a:pt x="113" y="136"/>
                  <a:pt x="113" y="136"/>
                  <a:pt x="113" y="136"/>
                </a:cubicBezTo>
                <a:cubicBezTo>
                  <a:pt x="113" y="138"/>
                  <a:pt x="115" y="139"/>
                  <a:pt x="116" y="139"/>
                </a:cubicBezTo>
                <a:cubicBezTo>
                  <a:pt x="118" y="139"/>
                  <a:pt x="120" y="138"/>
                  <a:pt x="120" y="136"/>
                </a:cubicBezTo>
                <a:cubicBezTo>
                  <a:pt x="120" y="130"/>
                  <a:pt x="120" y="130"/>
                  <a:pt x="120" y="130"/>
                </a:cubicBezTo>
                <a:cubicBezTo>
                  <a:pt x="120" y="130"/>
                  <a:pt x="120" y="130"/>
                  <a:pt x="120" y="130"/>
                </a:cubicBezTo>
                <a:cubicBezTo>
                  <a:pt x="125" y="126"/>
                  <a:pt x="130" y="123"/>
                  <a:pt x="131" y="123"/>
                </a:cubicBezTo>
                <a:cubicBezTo>
                  <a:pt x="132" y="122"/>
                  <a:pt x="133" y="121"/>
                  <a:pt x="133" y="119"/>
                </a:cubicBezTo>
                <a:cubicBezTo>
                  <a:pt x="133" y="111"/>
                  <a:pt x="133" y="111"/>
                  <a:pt x="133" y="111"/>
                </a:cubicBezTo>
                <a:cubicBezTo>
                  <a:pt x="133" y="110"/>
                  <a:pt x="133" y="109"/>
                  <a:pt x="132" y="109"/>
                </a:cubicBezTo>
                <a:cubicBezTo>
                  <a:pt x="132" y="109"/>
                  <a:pt x="131" y="108"/>
                  <a:pt x="131" y="108"/>
                </a:cubicBezTo>
                <a:cubicBezTo>
                  <a:pt x="131" y="100"/>
                  <a:pt x="131" y="100"/>
                  <a:pt x="131" y="100"/>
                </a:cubicBezTo>
                <a:cubicBezTo>
                  <a:pt x="131" y="98"/>
                  <a:pt x="133" y="96"/>
                  <a:pt x="136" y="96"/>
                </a:cubicBezTo>
                <a:cubicBezTo>
                  <a:pt x="137" y="96"/>
                  <a:pt x="137" y="96"/>
                  <a:pt x="137" y="96"/>
                </a:cubicBezTo>
                <a:cubicBezTo>
                  <a:pt x="140" y="96"/>
                  <a:pt x="142" y="98"/>
                  <a:pt x="142" y="100"/>
                </a:cubicBezTo>
                <a:cubicBezTo>
                  <a:pt x="142" y="108"/>
                  <a:pt x="142" y="108"/>
                  <a:pt x="142" y="108"/>
                </a:cubicBezTo>
                <a:cubicBezTo>
                  <a:pt x="142" y="108"/>
                  <a:pt x="142" y="109"/>
                  <a:pt x="142" y="109"/>
                </a:cubicBezTo>
                <a:cubicBezTo>
                  <a:pt x="141" y="109"/>
                  <a:pt x="140" y="110"/>
                  <a:pt x="140" y="111"/>
                </a:cubicBezTo>
                <a:cubicBezTo>
                  <a:pt x="140" y="119"/>
                  <a:pt x="140" y="119"/>
                  <a:pt x="140" y="119"/>
                </a:cubicBezTo>
                <a:cubicBezTo>
                  <a:pt x="140" y="121"/>
                  <a:pt x="141" y="122"/>
                  <a:pt x="142" y="123"/>
                </a:cubicBezTo>
                <a:cubicBezTo>
                  <a:pt x="143" y="123"/>
                  <a:pt x="148" y="126"/>
                  <a:pt x="153" y="130"/>
                </a:cubicBezTo>
                <a:cubicBezTo>
                  <a:pt x="154" y="130"/>
                  <a:pt x="154" y="130"/>
                  <a:pt x="154" y="130"/>
                </a:cubicBezTo>
                <a:cubicBezTo>
                  <a:pt x="154" y="136"/>
                  <a:pt x="154" y="136"/>
                  <a:pt x="154" y="136"/>
                </a:cubicBezTo>
                <a:cubicBezTo>
                  <a:pt x="154" y="138"/>
                  <a:pt x="155" y="139"/>
                  <a:pt x="157" y="139"/>
                </a:cubicBezTo>
                <a:close/>
                <a:moveTo>
                  <a:pt x="100" y="139"/>
                </a:moveTo>
                <a:cubicBezTo>
                  <a:pt x="102" y="139"/>
                  <a:pt x="103" y="138"/>
                  <a:pt x="103" y="136"/>
                </a:cubicBezTo>
                <a:cubicBezTo>
                  <a:pt x="103" y="130"/>
                  <a:pt x="103" y="130"/>
                  <a:pt x="103" y="130"/>
                </a:cubicBezTo>
                <a:cubicBezTo>
                  <a:pt x="103" y="128"/>
                  <a:pt x="102" y="126"/>
                  <a:pt x="101" y="125"/>
                </a:cubicBezTo>
                <a:cubicBezTo>
                  <a:pt x="97" y="121"/>
                  <a:pt x="92" y="119"/>
                  <a:pt x="90" y="118"/>
                </a:cubicBezTo>
                <a:cubicBezTo>
                  <a:pt x="90" y="113"/>
                  <a:pt x="90" y="113"/>
                  <a:pt x="90" y="113"/>
                </a:cubicBezTo>
                <a:cubicBezTo>
                  <a:pt x="91" y="111"/>
                  <a:pt x="91" y="110"/>
                  <a:pt x="91" y="108"/>
                </a:cubicBezTo>
                <a:cubicBezTo>
                  <a:pt x="91" y="100"/>
                  <a:pt x="91" y="100"/>
                  <a:pt x="91" y="100"/>
                </a:cubicBezTo>
                <a:cubicBezTo>
                  <a:pt x="91" y="94"/>
                  <a:pt x="87" y="89"/>
                  <a:pt x="81" y="89"/>
                </a:cubicBezTo>
                <a:cubicBezTo>
                  <a:pt x="79" y="89"/>
                  <a:pt x="79" y="89"/>
                  <a:pt x="79" y="89"/>
                </a:cubicBezTo>
                <a:cubicBezTo>
                  <a:pt x="73" y="89"/>
                  <a:pt x="68" y="94"/>
                  <a:pt x="68" y="100"/>
                </a:cubicBezTo>
                <a:cubicBezTo>
                  <a:pt x="68" y="108"/>
                  <a:pt x="68" y="108"/>
                  <a:pt x="68" y="108"/>
                </a:cubicBezTo>
                <a:cubicBezTo>
                  <a:pt x="68" y="110"/>
                  <a:pt x="69" y="111"/>
                  <a:pt x="70" y="113"/>
                </a:cubicBezTo>
                <a:cubicBezTo>
                  <a:pt x="70" y="118"/>
                  <a:pt x="70" y="118"/>
                  <a:pt x="70" y="118"/>
                </a:cubicBezTo>
                <a:cubicBezTo>
                  <a:pt x="68" y="119"/>
                  <a:pt x="63" y="121"/>
                  <a:pt x="59" y="125"/>
                </a:cubicBezTo>
                <a:cubicBezTo>
                  <a:pt x="57" y="126"/>
                  <a:pt x="56" y="128"/>
                  <a:pt x="56" y="130"/>
                </a:cubicBezTo>
                <a:cubicBezTo>
                  <a:pt x="56" y="136"/>
                  <a:pt x="56" y="136"/>
                  <a:pt x="56" y="136"/>
                </a:cubicBezTo>
                <a:cubicBezTo>
                  <a:pt x="56" y="138"/>
                  <a:pt x="58" y="139"/>
                  <a:pt x="60" y="139"/>
                </a:cubicBezTo>
                <a:cubicBezTo>
                  <a:pt x="61" y="139"/>
                  <a:pt x="63" y="138"/>
                  <a:pt x="63" y="136"/>
                </a:cubicBezTo>
                <a:cubicBezTo>
                  <a:pt x="63" y="130"/>
                  <a:pt x="63" y="130"/>
                  <a:pt x="63" y="130"/>
                </a:cubicBezTo>
                <a:cubicBezTo>
                  <a:pt x="63" y="130"/>
                  <a:pt x="63" y="130"/>
                  <a:pt x="63" y="130"/>
                </a:cubicBezTo>
                <a:cubicBezTo>
                  <a:pt x="68" y="126"/>
                  <a:pt x="73" y="123"/>
                  <a:pt x="74" y="123"/>
                </a:cubicBezTo>
                <a:cubicBezTo>
                  <a:pt x="76" y="122"/>
                  <a:pt x="76" y="121"/>
                  <a:pt x="76" y="119"/>
                </a:cubicBezTo>
                <a:cubicBezTo>
                  <a:pt x="76" y="111"/>
                  <a:pt x="76" y="111"/>
                  <a:pt x="76" y="111"/>
                </a:cubicBezTo>
                <a:cubicBezTo>
                  <a:pt x="76" y="110"/>
                  <a:pt x="76" y="109"/>
                  <a:pt x="75" y="109"/>
                </a:cubicBezTo>
                <a:cubicBezTo>
                  <a:pt x="75" y="109"/>
                  <a:pt x="75" y="108"/>
                  <a:pt x="75" y="108"/>
                </a:cubicBezTo>
                <a:cubicBezTo>
                  <a:pt x="75" y="100"/>
                  <a:pt x="75" y="100"/>
                  <a:pt x="75" y="100"/>
                </a:cubicBezTo>
                <a:cubicBezTo>
                  <a:pt x="75" y="98"/>
                  <a:pt x="77" y="96"/>
                  <a:pt x="79" y="96"/>
                </a:cubicBezTo>
                <a:cubicBezTo>
                  <a:pt x="81" y="96"/>
                  <a:pt x="81" y="96"/>
                  <a:pt x="81" y="96"/>
                </a:cubicBezTo>
                <a:cubicBezTo>
                  <a:pt x="83" y="96"/>
                  <a:pt x="85" y="98"/>
                  <a:pt x="85" y="100"/>
                </a:cubicBezTo>
                <a:cubicBezTo>
                  <a:pt x="85" y="108"/>
                  <a:pt x="85" y="108"/>
                  <a:pt x="85" y="108"/>
                </a:cubicBezTo>
                <a:cubicBezTo>
                  <a:pt x="85" y="108"/>
                  <a:pt x="85" y="109"/>
                  <a:pt x="85" y="109"/>
                </a:cubicBezTo>
                <a:cubicBezTo>
                  <a:pt x="84" y="109"/>
                  <a:pt x="83" y="110"/>
                  <a:pt x="83" y="111"/>
                </a:cubicBezTo>
                <a:cubicBezTo>
                  <a:pt x="83" y="119"/>
                  <a:pt x="83" y="119"/>
                  <a:pt x="83" y="119"/>
                </a:cubicBezTo>
                <a:cubicBezTo>
                  <a:pt x="83" y="121"/>
                  <a:pt x="84" y="122"/>
                  <a:pt x="85" y="123"/>
                </a:cubicBezTo>
                <a:cubicBezTo>
                  <a:pt x="86" y="123"/>
                  <a:pt x="92" y="126"/>
                  <a:pt x="97" y="130"/>
                </a:cubicBezTo>
                <a:cubicBezTo>
                  <a:pt x="97" y="130"/>
                  <a:pt x="97" y="130"/>
                  <a:pt x="97" y="130"/>
                </a:cubicBezTo>
                <a:cubicBezTo>
                  <a:pt x="97" y="136"/>
                  <a:pt x="97" y="136"/>
                  <a:pt x="97" y="136"/>
                </a:cubicBezTo>
                <a:cubicBezTo>
                  <a:pt x="97" y="138"/>
                  <a:pt x="98" y="139"/>
                  <a:pt x="100" y="139"/>
                </a:cubicBezTo>
                <a:close/>
                <a:moveTo>
                  <a:pt x="22" y="96"/>
                </a:moveTo>
                <a:cubicBezTo>
                  <a:pt x="24" y="96"/>
                  <a:pt x="24" y="96"/>
                  <a:pt x="24" y="96"/>
                </a:cubicBezTo>
                <a:cubicBezTo>
                  <a:pt x="26" y="96"/>
                  <a:pt x="28" y="97"/>
                  <a:pt x="28" y="100"/>
                </a:cubicBezTo>
                <a:cubicBezTo>
                  <a:pt x="28" y="108"/>
                  <a:pt x="28" y="108"/>
                  <a:pt x="28" y="108"/>
                </a:cubicBezTo>
                <a:cubicBezTo>
                  <a:pt x="28" y="108"/>
                  <a:pt x="28" y="108"/>
                  <a:pt x="28" y="108"/>
                </a:cubicBezTo>
                <a:cubicBezTo>
                  <a:pt x="27" y="109"/>
                  <a:pt x="27" y="110"/>
                  <a:pt x="27" y="111"/>
                </a:cubicBezTo>
                <a:cubicBezTo>
                  <a:pt x="27" y="119"/>
                  <a:pt x="27" y="119"/>
                  <a:pt x="27" y="119"/>
                </a:cubicBezTo>
                <a:cubicBezTo>
                  <a:pt x="27" y="120"/>
                  <a:pt x="27" y="122"/>
                  <a:pt x="29" y="122"/>
                </a:cubicBezTo>
                <a:cubicBezTo>
                  <a:pt x="30" y="123"/>
                  <a:pt x="35" y="125"/>
                  <a:pt x="40" y="129"/>
                </a:cubicBezTo>
                <a:cubicBezTo>
                  <a:pt x="40" y="129"/>
                  <a:pt x="40" y="130"/>
                  <a:pt x="40" y="130"/>
                </a:cubicBezTo>
                <a:cubicBezTo>
                  <a:pt x="40" y="136"/>
                  <a:pt x="40" y="136"/>
                  <a:pt x="40" y="136"/>
                </a:cubicBezTo>
                <a:cubicBezTo>
                  <a:pt x="40" y="137"/>
                  <a:pt x="41" y="139"/>
                  <a:pt x="43" y="139"/>
                </a:cubicBezTo>
                <a:cubicBezTo>
                  <a:pt x="45" y="139"/>
                  <a:pt x="46" y="137"/>
                  <a:pt x="46" y="136"/>
                </a:cubicBezTo>
                <a:cubicBezTo>
                  <a:pt x="46" y="130"/>
                  <a:pt x="46" y="130"/>
                  <a:pt x="46" y="130"/>
                </a:cubicBezTo>
                <a:cubicBezTo>
                  <a:pt x="46" y="128"/>
                  <a:pt x="45" y="126"/>
                  <a:pt x="44" y="124"/>
                </a:cubicBezTo>
                <a:cubicBezTo>
                  <a:pt x="40" y="121"/>
                  <a:pt x="35" y="119"/>
                  <a:pt x="33" y="117"/>
                </a:cubicBezTo>
                <a:cubicBezTo>
                  <a:pt x="33" y="112"/>
                  <a:pt x="33" y="112"/>
                  <a:pt x="33" y="112"/>
                </a:cubicBezTo>
                <a:cubicBezTo>
                  <a:pt x="34" y="111"/>
                  <a:pt x="35" y="110"/>
                  <a:pt x="35" y="108"/>
                </a:cubicBezTo>
                <a:cubicBezTo>
                  <a:pt x="35" y="100"/>
                  <a:pt x="35" y="100"/>
                  <a:pt x="35" y="100"/>
                </a:cubicBezTo>
                <a:cubicBezTo>
                  <a:pt x="35" y="94"/>
                  <a:pt x="30" y="89"/>
                  <a:pt x="24" y="89"/>
                </a:cubicBezTo>
                <a:cubicBezTo>
                  <a:pt x="22" y="89"/>
                  <a:pt x="22" y="89"/>
                  <a:pt x="22" y="89"/>
                </a:cubicBezTo>
                <a:cubicBezTo>
                  <a:pt x="16" y="89"/>
                  <a:pt x="12" y="94"/>
                  <a:pt x="12" y="100"/>
                </a:cubicBezTo>
                <a:cubicBezTo>
                  <a:pt x="12" y="108"/>
                  <a:pt x="12" y="108"/>
                  <a:pt x="12" y="108"/>
                </a:cubicBezTo>
                <a:cubicBezTo>
                  <a:pt x="12" y="110"/>
                  <a:pt x="12" y="111"/>
                  <a:pt x="13" y="112"/>
                </a:cubicBezTo>
                <a:cubicBezTo>
                  <a:pt x="13" y="117"/>
                  <a:pt x="13" y="117"/>
                  <a:pt x="13" y="117"/>
                </a:cubicBezTo>
                <a:cubicBezTo>
                  <a:pt x="11" y="119"/>
                  <a:pt x="7" y="121"/>
                  <a:pt x="3" y="124"/>
                </a:cubicBezTo>
                <a:cubicBezTo>
                  <a:pt x="1" y="126"/>
                  <a:pt x="0" y="128"/>
                  <a:pt x="0" y="130"/>
                </a:cubicBezTo>
                <a:cubicBezTo>
                  <a:pt x="0" y="136"/>
                  <a:pt x="0" y="136"/>
                  <a:pt x="0" y="136"/>
                </a:cubicBezTo>
                <a:cubicBezTo>
                  <a:pt x="0" y="137"/>
                  <a:pt x="1" y="139"/>
                  <a:pt x="3" y="139"/>
                </a:cubicBezTo>
                <a:cubicBezTo>
                  <a:pt x="5" y="139"/>
                  <a:pt x="6" y="137"/>
                  <a:pt x="6" y="136"/>
                </a:cubicBezTo>
                <a:cubicBezTo>
                  <a:pt x="6" y="130"/>
                  <a:pt x="6" y="130"/>
                  <a:pt x="6" y="130"/>
                </a:cubicBezTo>
                <a:cubicBezTo>
                  <a:pt x="6" y="130"/>
                  <a:pt x="7" y="129"/>
                  <a:pt x="7" y="129"/>
                </a:cubicBezTo>
                <a:cubicBezTo>
                  <a:pt x="12" y="125"/>
                  <a:pt x="17" y="123"/>
                  <a:pt x="18" y="122"/>
                </a:cubicBezTo>
                <a:cubicBezTo>
                  <a:pt x="19" y="122"/>
                  <a:pt x="20" y="120"/>
                  <a:pt x="20" y="119"/>
                </a:cubicBezTo>
                <a:cubicBezTo>
                  <a:pt x="20" y="111"/>
                  <a:pt x="20" y="111"/>
                  <a:pt x="20" y="111"/>
                </a:cubicBezTo>
                <a:cubicBezTo>
                  <a:pt x="20" y="110"/>
                  <a:pt x="19" y="109"/>
                  <a:pt x="18" y="108"/>
                </a:cubicBezTo>
                <a:cubicBezTo>
                  <a:pt x="18" y="108"/>
                  <a:pt x="18" y="108"/>
                  <a:pt x="18" y="108"/>
                </a:cubicBezTo>
                <a:cubicBezTo>
                  <a:pt x="18" y="100"/>
                  <a:pt x="18" y="100"/>
                  <a:pt x="18" y="100"/>
                </a:cubicBezTo>
                <a:cubicBezTo>
                  <a:pt x="18" y="98"/>
                  <a:pt x="20" y="96"/>
                  <a:pt x="22" y="96"/>
                </a:cubicBezTo>
                <a:close/>
                <a:moveTo>
                  <a:pt x="137" y="85"/>
                </a:moveTo>
                <a:cubicBezTo>
                  <a:pt x="138" y="85"/>
                  <a:pt x="140" y="84"/>
                  <a:pt x="140" y="82"/>
                </a:cubicBezTo>
                <a:cubicBezTo>
                  <a:pt x="140" y="70"/>
                  <a:pt x="140" y="70"/>
                  <a:pt x="140" y="70"/>
                </a:cubicBezTo>
                <a:cubicBezTo>
                  <a:pt x="140" y="68"/>
                  <a:pt x="138" y="67"/>
                  <a:pt x="137" y="67"/>
                </a:cubicBezTo>
                <a:cubicBezTo>
                  <a:pt x="83" y="67"/>
                  <a:pt x="83" y="67"/>
                  <a:pt x="83" y="67"/>
                </a:cubicBezTo>
                <a:cubicBezTo>
                  <a:pt x="83" y="58"/>
                  <a:pt x="83" y="58"/>
                  <a:pt x="83" y="58"/>
                </a:cubicBezTo>
                <a:cubicBezTo>
                  <a:pt x="83" y="56"/>
                  <a:pt x="82" y="55"/>
                  <a:pt x="80" y="55"/>
                </a:cubicBezTo>
                <a:cubicBezTo>
                  <a:pt x="78" y="55"/>
                  <a:pt x="77" y="56"/>
                  <a:pt x="77" y="58"/>
                </a:cubicBezTo>
                <a:cubicBezTo>
                  <a:pt x="77" y="67"/>
                  <a:pt x="77" y="67"/>
                  <a:pt x="77" y="67"/>
                </a:cubicBezTo>
                <a:cubicBezTo>
                  <a:pt x="23" y="67"/>
                  <a:pt x="23" y="67"/>
                  <a:pt x="23" y="67"/>
                </a:cubicBezTo>
                <a:cubicBezTo>
                  <a:pt x="22" y="67"/>
                  <a:pt x="20" y="68"/>
                  <a:pt x="20" y="70"/>
                </a:cubicBezTo>
                <a:cubicBezTo>
                  <a:pt x="20" y="82"/>
                  <a:pt x="20" y="82"/>
                  <a:pt x="20" y="82"/>
                </a:cubicBezTo>
                <a:cubicBezTo>
                  <a:pt x="20" y="84"/>
                  <a:pt x="22" y="85"/>
                  <a:pt x="23" y="85"/>
                </a:cubicBezTo>
                <a:cubicBezTo>
                  <a:pt x="25" y="85"/>
                  <a:pt x="27" y="84"/>
                  <a:pt x="27" y="82"/>
                </a:cubicBezTo>
                <a:cubicBezTo>
                  <a:pt x="27" y="73"/>
                  <a:pt x="27" y="73"/>
                  <a:pt x="27" y="73"/>
                </a:cubicBezTo>
                <a:cubicBezTo>
                  <a:pt x="77" y="73"/>
                  <a:pt x="77" y="73"/>
                  <a:pt x="77" y="73"/>
                </a:cubicBezTo>
                <a:cubicBezTo>
                  <a:pt x="77" y="82"/>
                  <a:pt x="77" y="82"/>
                  <a:pt x="77" y="82"/>
                </a:cubicBezTo>
                <a:cubicBezTo>
                  <a:pt x="77" y="84"/>
                  <a:pt x="78" y="85"/>
                  <a:pt x="80" y="85"/>
                </a:cubicBezTo>
                <a:cubicBezTo>
                  <a:pt x="82" y="85"/>
                  <a:pt x="83" y="84"/>
                  <a:pt x="83" y="82"/>
                </a:cubicBezTo>
                <a:cubicBezTo>
                  <a:pt x="83" y="73"/>
                  <a:pt x="83" y="73"/>
                  <a:pt x="83" y="73"/>
                </a:cubicBezTo>
                <a:cubicBezTo>
                  <a:pt x="133" y="73"/>
                  <a:pt x="133" y="73"/>
                  <a:pt x="133" y="73"/>
                </a:cubicBezTo>
                <a:cubicBezTo>
                  <a:pt x="133" y="82"/>
                  <a:pt x="133" y="82"/>
                  <a:pt x="133" y="82"/>
                </a:cubicBezTo>
                <a:cubicBezTo>
                  <a:pt x="133" y="84"/>
                  <a:pt x="135" y="85"/>
                  <a:pt x="137" y="85"/>
                </a:cubicBezTo>
                <a:close/>
              </a:path>
            </a:pathLst>
          </a:custGeom>
          <a:solidFill>
            <a:srgbClr val="40737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Freeform 35">
            <a:extLst>
              <a:ext uri="{FF2B5EF4-FFF2-40B4-BE49-F238E27FC236}">
                <a16:creationId xmlns:a16="http://schemas.microsoft.com/office/drawing/2014/main" id="{B04D988B-4071-37D6-F274-182F04DEE762}"/>
              </a:ext>
            </a:extLst>
          </p:cNvPr>
          <p:cNvSpPr>
            <a:spLocks noChangeAspect="1" noEditPoints="1"/>
          </p:cNvSpPr>
          <p:nvPr/>
        </p:nvSpPr>
        <p:spPr bwMode="auto">
          <a:xfrm>
            <a:off x="570264" y="3731715"/>
            <a:ext cx="365760" cy="382480"/>
          </a:xfrm>
          <a:custGeom>
            <a:avLst/>
            <a:gdLst>
              <a:gd name="T0" fmla="*/ 132 w 162"/>
              <a:gd name="T1" fmla="*/ 35 h 168"/>
              <a:gd name="T2" fmla="*/ 121 w 162"/>
              <a:gd name="T3" fmla="*/ 39 h 168"/>
              <a:gd name="T4" fmla="*/ 124 w 162"/>
              <a:gd name="T5" fmla="*/ 42 h 168"/>
              <a:gd name="T6" fmla="*/ 143 w 162"/>
              <a:gd name="T7" fmla="*/ 38 h 168"/>
              <a:gd name="T8" fmla="*/ 140 w 162"/>
              <a:gd name="T9" fmla="*/ 19 h 168"/>
              <a:gd name="T10" fmla="*/ 137 w 162"/>
              <a:gd name="T11" fmla="*/ 31 h 168"/>
              <a:gd name="T12" fmla="*/ 3 w 162"/>
              <a:gd name="T13" fmla="*/ 72 h 168"/>
              <a:gd name="T14" fmla="*/ 9 w 162"/>
              <a:gd name="T15" fmla="*/ 117 h 168"/>
              <a:gd name="T16" fmla="*/ 12 w 162"/>
              <a:gd name="T17" fmla="*/ 113 h 168"/>
              <a:gd name="T18" fmla="*/ 25 w 162"/>
              <a:gd name="T19" fmla="*/ 145 h 168"/>
              <a:gd name="T20" fmla="*/ 82 w 162"/>
              <a:gd name="T21" fmla="*/ 168 h 168"/>
              <a:gd name="T22" fmla="*/ 159 w 162"/>
              <a:gd name="T23" fmla="*/ 104 h 168"/>
              <a:gd name="T24" fmla="*/ 152 w 162"/>
              <a:gd name="T25" fmla="*/ 59 h 168"/>
              <a:gd name="T26" fmla="*/ 134 w 162"/>
              <a:gd name="T27" fmla="*/ 139 h 168"/>
              <a:gd name="T28" fmla="*/ 30 w 162"/>
              <a:gd name="T29" fmla="*/ 141 h 168"/>
              <a:gd name="T30" fmla="*/ 41 w 162"/>
              <a:gd name="T31" fmla="*/ 137 h 168"/>
              <a:gd name="T32" fmla="*/ 38 w 162"/>
              <a:gd name="T33" fmla="*/ 134 h 168"/>
              <a:gd name="T34" fmla="*/ 19 w 162"/>
              <a:gd name="T35" fmla="*/ 135 h 168"/>
              <a:gd name="T36" fmla="*/ 19 w 162"/>
              <a:gd name="T37" fmla="*/ 153 h 168"/>
              <a:gd name="T38" fmla="*/ 22 w 162"/>
              <a:gd name="T39" fmla="*/ 157 h 168"/>
              <a:gd name="T40" fmla="*/ 25 w 162"/>
              <a:gd name="T41" fmla="*/ 145 h 168"/>
              <a:gd name="T42" fmla="*/ 84 w 162"/>
              <a:gd name="T43" fmla="*/ 40 h 168"/>
              <a:gd name="T44" fmla="*/ 83 w 162"/>
              <a:gd name="T45" fmla="*/ 40 h 168"/>
              <a:gd name="T46" fmla="*/ 82 w 162"/>
              <a:gd name="T47" fmla="*/ 40 h 168"/>
              <a:gd name="T48" fmla="*/ 63 w 162"/>
              <a:gd name="T49" fmla="*/ 43 h 168"/>
              <a:gd name="T50" fmla="*/ 36 w 162"/>
              <a:gd name="T51" fmla="*/ 106 h 168"/>
              <a:gd name="T52" fmla="*/ 82 w 162"/>
              <a:gd name="T53" fmla="*/ 136 h 168"/>
              <a:gd name="T54" fmla="*/ 82 w 162"/>
              <a:gd name="T55" fmla="*/ 136 h 168"/>
              <a:gd name="T56" fmla="*/ 84 w 162"/>
              <a:gd name="T57" fmla="*/ 136 h 168"/>
              <a:gd name="T58" fmla="*/ 100 w 162"/>
              <a:gd name="T59" fmla="*/ 133 h 168"/>
              <a:gd name="T60" fmla="*/ 126 w 162"/>
              <a:gd name="T61" fmla="*/ 69 h 168"/>
              <a:gd name="T62" fmla="*/ 126 w 162"/>
              <a:gd name="T63" fmla="*/ 69 h 168"/>
              <a:gd name="T64" fmla="*/ 56 w 162"/>
              <a:gd name="T65" fmla="*/ 67 h 168"/>
              <a:gd name="T66" fmla="*/ 64 w 162"/>
              <a:gd name="T67" fmla="*/ 50 h 168"/>
              <a:gd name="T68" fmla="*/ 54 w 162"/>
              <a:gd name="T69" fmla="*/ 74 h 168"/>
              <a:gd name="T70" fmla="*/ 54 w 162"/>
              <a:gd name="T71" fmla="*/ 102 h 168"/>
              <a:gd name="T72" fmla="*/ 42 w 162"/>
              <a:gd name="T73" fmla="*/ 74 h 168"/>
              <a:gd name="T74" fmla="*/ 56 w 162"/>
              <a:gd name="T75" fmla="*/ 108 h 168"/>
              <a:gd name="T76" fmla="*/ 44 w 162"/>
              <a:gd name="T77" fmla="*/ 108 h 168"/>
              <a:gd name="T78" fmla="*/ 63 w 162"/>
              <a:gd name="T79" fmla="*/ 108 h 168"/>
              <a:gd name="T80" fmla="*/ 79 w 162"/>
              <a:gd name="T81" fmla="*/ 129 h 168"/>
              <a:gd name="T82" fmla="*/ 61 w 162"/>
              <a:gd name="T83" fmla="*/ 102 h 168"/>
              <a:gd name="T84" fmla="*/ 61 w 162"/>
              <a:gd name="T85" fmla="*/ 74 h 168"/>
              <a:gd name="T86" fmla="*/ 79 w 162"/>
              <a:gd name="T87" fmla="*/ 102 h 168"/>
              <a:gd name="T88" fmla="*/ 62 w 162"/>
              <a:gd name="T89" fmla="*/ 67 h 168"/>
              <a:gd name="T90" fmla="*/ 79 w 162"/>
              <a:gd name="T91" fmla="*/ 67 h 168"/>
              <a:gd name="T92" fmla="*/ 109 w 162"/>
              <a:gd name="T93" fmla="*/ 67 h 168"/>
              <a:gd name="T94" fmla="*/ 118 w 162"/>
              <a:gd name="T95" fmla="*/ 67 h 168"/>
              <a:gd name="T96" fmla="*/ 102 w 162"/>
              <a:gd name="T97" fmla="*/ 67 h 168"/>
              <a:gd name="T98" fmla="*/ 85 w 162"/>
              <a:gd name="T99" fmla="*/ 46 h 168"/>
              <a:gd name="T100" fmla="*/ 103 w 162"/>
              <a:gd name="T101" fmla="*/ 74 h 168"/>
              <a:gd name="T102" fmla="*/ 103 w 162"/>
              <a:gd name="T103" fmla="*/ 102 h 168"/>
              <a:gd name="T104" fmla="*/ 85 w 162"/>
              <a:gd name="T105" fmla="*/ 74 h 168"/>
              <a:gd name="T106" fmla="*/ 85 w 162"/>
              <a:gd name="T107" fmla="*/ 108 h 168"/>
              <a:gd name="T108" fmla="*/ 85 w 162"/>
              <a:gd name="T109" fmla="*/ 129 h 168"/>
              <a:gd name="T110" fmla="*/ 108 w 162"/>
              <a:gd name="T111" fmla="*/ 108 h 168"/>
              <a:gd name="T112" fmla="*/ 101 w 162"/>
              <a:gd name="T113" fmla="*/ 125 h 168"/>
              <a:gd name="T114" fmla="*/ 110 w 162"/>
              <a:gd name="T115" fmla="*/ 102 h 168"/>
              <a:gd name="T116" fmla="*/ 110 w 162"/>
              <a:gd name="T117" fmla="*/ 74 h 168"/>
              <a:gd name="T118" fmla="*/ 121 w 162"/>
              <a:gd name="T119" fmla="*/ 10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2" h="168">
                <a:moveTo>
                  <a:pt x="28" y="37"/>
                </a:moveTo>
                <a:cubicBezTo>
                  <a:pt x="57" y="8"/>
                  <a:pt x="103" y="7"/>
                  <a:pt x="132" y="35"/>
                </a:cubicBezTo>
                <a:cubicBezTo>
                  <a:pt x="124" y="35"/>
                  <a:pt x="124" y="35"/>
                  <a:pt x="124" y="35"/>
                </a:cubicBezTo>
                <a:cubicBezTo>
                  <a:pt x="122" y="35"/>
                  <a:pt x="121" y="37"/>
                  <a:pt x="121" y="39"/>
                </a:cubicBezTo>
                <a:cubicBezTo>
                  <a:pt x="121" y="40"/>
                  <a:pt x="122" y="42"/>
                  <a:pt x="124" y="42"/>
                </a:cubicBezTo>
                <a:cubicBezTo>
                  <a:pt x="124" y="42"/>
                  <a:pt x="124" y="42"/>
                  <a:pt x="124" y="42"/>
                </a:cubicBezTo>
                <a:cubicBezTo>
                  <a:pt x="140" y="42"/>
                  <a:pt x="140" y="42"/>
                  <a:pt x="140" y="42"/>
                </a:cubicBezTo>
                <a:cubicBezTo>
                  <a:pt x="142" y="42"/>
                  <a:pt x="143" y="40"/>
                  <a:pt x="143" y="38"/>
                </a:cubicBezTo>
                <a:cubicBezTo>
                  <a:pt x="143" y="22"/>
                  <a:pt x="143" y="22"/>
                  <a:pt x="143" y="22"/>
                </a:cubicBezTo>
                <a:cubicBezTo>
                  <a:pt x="143" y="21"/>
                  <a:pt x="142" y="19"/>
                  <a:pt x="140" y="19"/>
                </a:cubicBezTo>
                <a:cubicBezTo>
                  <a:pt x="138" y="19"/>
                  <a:pt x="137" y="21"/>
                  <a:pt x="137" y="22"/>
                </a:cubicBezTo>
                <a:cubicBezTo>
                  <a:pt x="137" y="31"/>
                  <a:pt x="137" y="31"/>
                  <a:pt x="137" y="31"/>
                </a:cubicBezTo>
                <a:cubicBezTo>
                  <a:pt x="105" y="0"/>
                  <a:pt x="55" y="1"/>
                  <a:pt x="24" y="32"/>
                </a:cubicBezTo>
                <a:cubicBezTo>
                  <a:pt x="13" y="43"/>
                  <a:pt x="6" y="57"/>
                  <a:pt x="3" y="72"/>
                </a:cubicBezTo>
                <a:cubicBezTo>
                  <a:pt x="0" y="86"/>
                  <a:pt x="1" y="101"/>
                  <a:pt x="6" y="115"/>
                </a:cubicBezTo>
                <a:cubicBezTo>
                  <a:pt x="6" y="116"/>
                  <a:pt x="7" y="117"/>
                  <a:pt x="9" y="117"/>
                </a:cubicBezTo>
                <a:cubicBezTo>
                  <a:pt x="9" y="117"/>
                  <a:pt x="9" y="117"/>
                  <a:pt x="10" y="117"/>
                </a:cubicBezTo>
                <a:cubicBezTo>
                  <a:pt x="11" y="116"/>
                  <a:pt x="12" y="115"/>
                  <a:pt x="12" y="113"/>
                </a:cubicBezTo>
                <a:cubicBezTo>
                  <a:pt x="2" y="86"/>
                  <a:pt x="9" y="57"/>
                  <a:pt x="28" y="37"/>
                </a:cubicBezTo>
                <a:close/>
                <a:moveTo>
                  <a:pt x="25" y="145"/>
                </a:moveTo>
                <a:cubicBezTo>
                  <a:pt x="40" y="160"/>
                  <a:pt x="60" y="168"/>
                  <a:pt x="81" y="168"/>
                </a:cubicBezTo>
                <a:cubicBezTo>
                  <a:pt x="81" y="168"/>
                  <a:pt x="82" y="168"/>
                  <a:pt x="82" y="168"/>
                </a:cubicBezTo>
                <a:cubicBezTo>
                  <a:pt x="103" y="168"/>
                  <a:pt x="123" y="159"/>
                  <a:pt x="138" y="144"/>
                </a:cubicBezTo>
                <a:cubicBezTo>
                  <a:pt x="149" y="133"/>
                  <a:pt x="156" y="119"/>
                  <a:pt x="159" y="104"/>
                </a:cubicBezTo>
                <a:cubicBezTo>
                  <a:pt x="162" y="90"/>
                  <a:pt x="161" y="75"/>
                  <a:pt x="156" y="61"/>
                </a:cubicBezTo>
                <a:cubicBezTo>
                  <a:pt x="156" y="59"/>
                  <a:pt x="154" y="58"/>
                  <a:pt x="152" y="59"/>
                </a:cubicBezTo>
                <a:cubicBezTo>
                  <a:pt x="150" y="59"/>
                  <a:pt x="150" y="61"/>
                  <a:pt x="150" y="63"/>
                </a:cubicBezTo>
                <a:cubicBezTo>
                  <a:pt x="160" y="90"/>
                  <a:pt x="153" y="119"/>
                  <a:pt x="134" y="139"/>
                </a:cubicBezTo>
                <a:cubicBezTo>
                  <a:pt x="120" y="153"/>
                  <a:pt x="101" y="161"/>
                  <a:pt x="82" y="161"/>
                </a:cubicBezTo>
                <a:cubicBezTo>
                  <a:pt x="62" y="162"/>
                  <a:pt x="44" y="154"/>
                  <a:pt x="30" y="141"/>
                </a:cubicBezTo>
                <a:cubicBezTo>
                  <a:pt x="38" y="140"/>
                  <a:pt x="38" y="140"/>
                  <a:pt x="38" y="140"/>
                </a:cubicBezTo>
                <a:cubicBezTo>
                  <a:pt x="40" y="140"/>
                  <a:pt x="41" y="139"/>
                  <a:pt x="41" y="137"/>
                </a:cubicBezTo>
                <a:cubicBezTo>
                  <a:pt x="41" y="135"/>
                  <a:pt x="40" y="134"/>
                  <a:pt x="38" y="134"/>
                </a:cubicBezTo>
                <a:cubicBezTo>
                  <a:pt x="38" y="134"/>
                  <a:pt x="38" y="134"/>
                  <a:pt x="38" y="134"/>
                </a:cubicBezTo>
                <a:cubicBezTo>
                  <a:pt x="22" y="134"/>
                  <a:pt x="22" y="134"/>
                  <a:pt x="22" y="134"/>
                </a:cubicBezTo>
                <a:cubicBezTo>
                  <a:pt x="21" y="134"/>
                  <a:pt x="20" y="135"/>
                  <a:pt x="19" y="135"/>
                </a:cubicBezTo>
                <a:cubicBezTo>
                  <a:pt x="19" y="136"/>
                  <a:pt x="19" y="137"/>
                  <a:pt x="19" y="137"/>
                </a:cubicBezTo>
                <a:cubicBezTo>
                  <a:pt x="19" y="153"/>
                  <a:pt x="19" y="153"/>
                  <a:pt x="19" y="153"/>
                </a:cubicBezTo>
                <a:cubicBezTo>
                  <a:pt x="19" y="155"/>
                  <a:pt x="20" y="157"/>
                  <a:pt x="22" y="157"/>
                </a:cubicBezTo>
                <a:cubicBezTo>
                  <a:pt x="22" y="157"/>
                  <a:pt x="22" y="157"/>
                  <a:pt x="22" y="157"/>
                </a:cubicBezTo>
                <a:cubicBezTo>
                  <a:pt x="24" y="157"/>
                  <a:pt x="25" y="155"/>
                  <a:pt x="25" y="153"/>
                </a:cubicBezTo>
                <a:lnTo>
                  <a:pt x="25" y="145"/>
                </a:lnTo>
                <a:close/>
                <a:moveTo>
                  <a:pt x="126" y="69"/>
                </a:moveTo>
                <a:cubicBezTo>
                  <a:pt x="119" y="52"/>
                  <a:pt x="102" y="41"/>
                  <a:pt x="84" y="40"/>
                </a:cubicBezTo>
                <a:cubicBezTo>
                  <a:pt x="84" y="40"/>
                  <a:pt x="83" y="40"/>
                  <a:pt x="83" y="40"/>
                </a:cubicBezTo>
                <a:cubicBezTo>
                  <a:pt x="83" y="40"/>
                  <a:pt x="83" y="40"/>
                  <a:pt x="83" y="40"/>
                </a:cubicBezTo>
                <a:cubicBezTo>
                  <a:pt x="83" y="40"/>
                  <a:pt x="82" y="40"/>
                  <a:pt x="82" y="40"/>
                </a:cubicBezTo>
                <a:cubicBezTo>
                  <a:pt x="82" y="40"/>
                  <a:pt x="82" y="40"/>
                  <a:pt x="82" y="40"/>
                </a:cubicBezTo>
                <a:cubicBezTo>
                  <a:pt x="82" y="40"/>
                  <a:pt x="81" y="40"/>
                  <a:pt x="81" y="40"/>
                </a:cubicBezTo>
                <a:cubicBezTo>
                  <a:pt x="75" y="40"/>
                  <a:pt x="68" y="41"/>
                  <a:pt x="63" y="43"/>
                </a:cubicBezTo>
                <a:cubicBezTo>
                  <a:pt x="51" y="48"/>
                  <a:pt x="41" y="57"/>
                  <a:pt x="36" y="69"/>
                </a:cubicBezTo>
                <a:cubicBezTo>
                  <a:pt x="31" y="81"/>
                  <a:pt x="31" y="95"/>
                  <a:pt x="36" y="106"/>
                </a:cubicBezTo>
                <a:cubicBezTo>
                  <a:pt x="44" y="125"/>
                  <a:pt x="61" y="136"/>
                  <a:pt x="81" y="136"/>
                </a:cubicBezTo>
                <a:cubicBezTo>
                  <a:pt x="81" y="136"/>
                  <a:pt x="82" y="136"/>
                  <a:pt x="82" y="136"/>
                </a:cubicBezTo>
                <a:cubicBezTo>
                  <a:pt x="82" y="136"/>
                  <a:pt x="82" y="136"/>
                  <a:pt x="82" y="136"/>
                </a:cubicBezTo>
                <a:cubicBezTo>
                  <a:pt x="82" y="136"/>
                  <a:pt x="82" y="136"/>
                  <a:pt x="82" y="136"/>
                </a:cubicBezTo>
                <a:cubicBezTo>
                  <a:pt x="83" y="136"/>
                  <a:pt x="83" y="136"/>
                  <a:pt x="83" y="136"/>
                </a:cubicBezTo>
                <a:cubicBezTo>
                  <a:pt x="83" y="136"/>
                  <a:pt x="83" y="136"/>
                  <a:pt x="84" y="136"/>
                </a:cubicBezTo>
                <a:cubicBezTo>
                  <a:pt x="84" y="136"/>
                  <a:pt x="84" y="136"/>
                  <a:pt x="84" y="136"/>
                </a:cubicBezTo>
                <a:cubicBezTo>
                  <a:pt x="89" y="136"/>
                  <a:pt x="95" y="135"/>
                  <a:pt x="100" y="133"/>
                </a:cubicBezTo>
                <a:cubicBezTo>
                  <a:pt x="112" y="128"/>
                  <a:pt x="121" y="118"/>
                  <a:pt x="126" y="106"/>
                </a:cubicBezTo>
                <a:cubicBezTo>
                  <a:pt x="131" y="95"/>
                  <a:pt x="131" y="81"/>
                  <a:pt x="126" y="69"/>
                </a:cubicBezTo>
                <a:cubicBezTo>
                  <a:pt x="126" y="69"/>
                  <a:pt x="126" y="69"/>
                  <a:pt x="126" y="69"/>
                </a:cubicBezTo>
                <a:cubicBezTo>
                  <a:pt x="126" y="69"/>
                  <a:pt x="126" y="69"/>
                  <a:pt x="126" y="69"/>
                </a:cubicBezTo>
                <a:close/>
                <a:moveTo>
                  <a:pt x="64" y="50"/>
                </a:moveTo>
                <a:cubicBezTo>
                  <a:pt x="61" y="54"/>
                  <a:pt x="58" y="60"/>
                  <a:pt x="56" y="67"/>
                </a:cubicBezTo>
                <a:cubicBezTo>
                  <a:pt x="44" y="67"/>
                  <a:pt x="44" y="67"/>
                  <a:pt x="44" y="67"/>
                </a:cubicBezTo>
                <a:cubicBezTo>
                  <a:pt x="49" y="60"/>
                  <a:pt x="56" y="53"/>
                  <a:pt x="64" y="50"/>
                </a:cubicBezTo>
                <a:close/>
                <a:moveTo>
                  <a:pt x="42" y="74"/>
                </a:moveTo>
                <a:cubicBezTo>
                  <a:pt x="54" y="74"/>
                  <a:pt x="54" y="74"/>
                  <a:pt x="54" y="74"/>
                </a:cubicBezTo>
                <a:cubicBezTo>
                  <a:pt x="54" y="78"/>
                  <a:pt x="53" y="83"/>
                  <a:pt x="53" y="88"/>
                </a:cubicBezTo>
                <a:cubicBezTo>
                  <a:pt x="53" y="93"/>
                  <a:pt x="54" y="98"/>
                  <a:pt x="54" y="102"/>
                </a:cubicBezTo>
                <a:cubicBezTo>
                  <a:pt x="42" y="102"/>
                  <a:pt x="42" y="102"/>
                  <a:pt x="42" y="102"/>
                </a:cubicBezTo>
                <a:cubicBezTo>
                  <a:pt x="38" y="93"/>
                  <a:pt x="38" y="83"/>
                  <a:pt x="42" y="74"/>
                </a:cubicBezTo>
                <a:close/>
                <a:moveTo>
                  <a:pt x="44" y="108"/>
                </a:moveTo>
                <a:cubicBezTo>
                  <a:pt x="56" y="108"/>
                  <a:pt x="56" y="108"/>
                  <a:pt x="56" y="108"/>
                </a:cubicBezTo>
                <a:cubicBezTo>
                  <a:pt x="58" y="116"/>
                  <a:pt x="61" y="122"/>
                  <a:pt x="65" y="127"/>
                </a:cubicBezTo>
                <a:cubicBezTo>
                  <a:pt x="56" y="123"/>
                  <a:pt x="49" y="117"/>
                  <a:pt x="44" y="108"/>
                </a:cubicBezTo>
                <a:close/>
                <a:moveTo>
                  <a:pt x="79" y="129"/>
                </a:moveTo>
                <a:cubicBezTo>
                  <a:pt x="72" y="127"/>
                  <a:pt x="66" y="119"/>
                  <a:pt x="63" y="108"/>
                </a:cubicBezTo>
                <a:cubicBezTo>
                  <a:pt x="79" y="108"/>
                  <a:pt x="79" y="108"/>
                  <a:pt x="79" y="108"/>
                </a:cubicBezTo>
                <a:cubicBezTo>
                  <a:pt x="79" y="129"/>
                  <a:pt x="79" y="129"/>
                  <a:pt x="79" y="129"/>
                </a:cubicBezTo>
                <a:close/>
                <a:moveTo>
                  <a:pt x="79" y="102"/>
                </a:moveTo>
                <a:cubicBezTo>
                  <a:pt x="61" y="102"/>
                  <a:pt x="61" y="102"/>
                  <a:pt x="61" y="102"/>
                </a:cubicBezTo>
                <a:cubicBezTo>
                  <a:pt x="60" y="98"/>
                  <a:pt x="60" y="93"/>
                  <a:pt x="60" y="88"/>
                </a:cubicBezTo>
                <a:cubicBezTo>
                  <a:pt x="60" y="83"/>
                  <a:pt x="60" y="78"/>
                  <a:pt x="61" y="74"/>
                </a:cubicBezTo>
                <a:cubicBezTo>
                  <a:pt x="79" y="74"/>
                  <a:pt x="79" y="74"/>
                  <a:pt x="79" y="74"/>
                </a:cubicBezTo>
                <a:lnTo>
                  <a:pt x="79" y="102"/>
                </a:lnTo>
                <a:close/>
                <a:moveTo>
                  <a:pt x="79" y="67"/>
                </a:moveTo>
                <a:cubicBezTo>
                  <a:pt x="62" y="67"/>
                  <a:pt x="62" y="67"/>
                  <a:pt x="62" y="67"/>
                </a:cubicBezTo>
                <a:cubicBezTo>
                  <a:pt x="66" y="56"/>
                  <a:pt x="72" y="48"/>
                  <a:pt x="79" y="46"/>
                </a:cubicBezTo>
                <a:lnTo>
                  <a:pt x="79" y="67"/>
                </a:lnTo>
                <a:close/>
                <a:moveTo>
                  <a:pt x="118" y="67"/>
                </a:moveTo>
                <a:cubicBezTo>
                  <a:pt x="109" y="67"/>
                  <a:pt x="109" y="67"/>
                  <a:pt x="109" y="67"/>
                </a:cubicBezTo>
                <a:cubicBezTo>
                  <a:pt x="107" y="61"/>
                  <a:pt x="105" y="56"/>
                  <a:pt x="102" y="51"/>
                </a:cubicBezTo>
                <a:cubicBezTo>
                  <a:pt x="108" y="55"/>
                  <a:pt x="114" y="61"/>
                  <a:pt x="118" y="67"/>
                </a:cubicBezTo>
                <a:close/>
                <a:moveTo>
                  <a:pt x="85" y="46"/>
                </a:moveTo>
                <a:cubicBezTo>
                  <a:pt x="93" y="48"/>
                  <a:pt x="99" y="56"/>
                  <a:pt x="102" y="67"/>
                </a:cubicBezTo>
                <a:cubicBezTo>
                  <a:pt x="85" y="67"/>
                  <a:pt x="85" y="67"/>
                  <a:pt x="85" y="67"/>
                </a:cubicBezTo>
                <a:lnTo>
                  <a:pt x="85" y="46"/>
                </a:lnTo>
                <a:close/>
                <a:moveTo>
                  <a:pt x="85" y="74"/>
                </a:moveTo>
                <a:cubicBezTo>
                  <a:pt x="103" y="74"/>
                  <a:pt x="103" y="74"/>
                  <a:pt x="103" y="74"/>
                </a:cubicBezTo>
                <a:cubicBezTo>
                  <a:pt x="104" y="78"/>
                  <a:pt x="105" y="83"/>
                  <a:pt x="105" y="88"/>
                </a:cubicBezTo>
                <a:cubicBezTo>
                  <a:pt x="105" y="93"/>
                  <a:pt x="104" y="98"/>
                  <a:pt x="103" y="102"/>
                </a:cubicBezTo>
                <a:cubicBezTo>
                  <a:pt x="85" y="102"/>
                  <a:pt x="85" y="102"/>
                  <a:pt x="85" y="102"/>
                </a:cubicBezTo>
                <a:lnTo>
                  <a:pt x="85" y="74"/>
                </a:lnTo>
                <a:close/>
                <a:moveTo>
                  <a:pt x="85" y="129"/>
                </a:moveTo>
                <a:cubicBezTo>
                  <a:pt x="85" y="108"/>
                  <a:pt x="85" y="108"/>
                  <a:pt x="85" y="108"/>
                </a:cubicBezTo>
                <a:cubicBezTo>
                  <a:pt x="102" y="108"/>
                  <a:pt x="102" y="108"/>
                  <a:pt x="102" y="108"/>
                </a:cubicBezTo>
                <a:cubicBezTo>
                  <a:pt x="98" y="119"/>
                  <a:pt x="92" y="127"/>
                  <a:pt x="85" y="129"/>
                </a:cubicBezTo>
                <a:close/>
                <a:moveTo>
                  <a:pt x="101" y="125"/>
                </a:moveTo>
                <a:cubicBezTo>
                  <a:pt x="104" y="120"/>
                  <a:pt x="107" y="115"/>
                  <a:pt x="108" y="108"/>
                </a:cubicBezTo>
                <a:cubicBezTo>
                  <a:pt x="118" y="108"/>
                  <a:pt x="118" y="108"/>
                  <a:pt x="118" y="108"/>
                </a:cubicBezTo>
                <a:cubicBezTo>
                  <a:pt x="114" y="115"/>
                  <a:pt x="108" y="121"/>
                  <a:pt x="101" y="125"/>
                </a:cubicBezTo>
                <a:close/>
                <a:moveTo>
                  <a:pt x="121" y="102"/>
                </a:moveTo>
                <a:cubicBezTo>
                  <a:pt x="110" y="102"/>
                  <a:pt x="110" y="102"/>
                  <a:pt x="110" y="102"/>
                </a:cubicBezTo>
                <a:cubicBezTo>
                  <a:pt x="111" y="98"/>
                  <a:pt x="111" y="93"/>
                  <a:pt x="111" y="88"/>
                </a:cubicBezTo>
                <a:cubicBezTo>
                  <a:pt x="111" y="83"/>
                  <a:pt x="111" y="78"/>
                  <a:pt x="110" y="74"/>
                </a:cubicBezTo>
                <a:cubicBezTo>
                  <a:pt x="121" y="74"/>
                  <a:pt x="121" y="74"/>
                  <a:pt x="121" y="74"/>
                </a:cubicBezTo>
                <a:cubicBezTo>
                  <a:pt x="124" y="83"/>
                  <a:pt x="124" y="93"/>
                  <a:pt x="121" y="102"/>
                </a:cubicBezTo>
                <a:close/>
              </a:path>
            </a:pathLst>
          </a:custGeom>
          <a:solidFill>
            <a:srgbClr val="4073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1439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C657DAFB-4F3A-7B4A-BE8D-F363A6562FF5}"/>
              </a:ext>
            </a:extLst>
          </p:cNvPr>
          <p:cNvGrpSpPr/>
          <p:nvPr/>
        </p:nvGrpSpPr>
        <p:grpSpPr>
          <a:xfrm>
            <a:off x="840570" y="1644736"/>
            <a:ext cx="10502622" cy="3720128"/>
            <a:chOff x="278808" y="2362783"/>
            <a:chExt cx="6201004" cy="2196455"/>
          </a:xfrm>
        </p:grpSpPr>
        <p:sp>
          <p:nvSpPr>
            <p:cNvPr id="11" name="Shape 1899">
              <a:extLst>
                <a:ext uri="{FF2B5EF4-FFF2-40B4-BE49-F238E27FC236}">
                  <a16:creationId xmlns:a16="http://schemas.microsoft.com/office/drawing/2014/main" id="{178915D9-3BE0-894B-BD68-30571C6B2742}"/>
                </a:ext>
              </a:extLst>
            </p:cNvPr>
            <p:cNvSpPr/>
            <p:nvPr/>
          </p:nvSpPr>
          <p:spPr>
            <a:xfrm>
              <a:off x="278808" y="2380211"/>
              <a:ext cx="2159535" cy="2159535"/>
            </a:xfrm>
            <a:prstGeom prst="ellipse">
              <a:avLst/>
            </a:prstGeom>
            <a:solidFill>
              <a:srgbClr val="407371">
                <a:alpha val="80000"/>
              </a:srgbClr>
            </a:solidFill>
            <a:ln>
              <a:noFill/>
            </a:ln>
          </p:spPr>
          <p:txBody>
            <a:bodyPr lIns="91425" tIns="45700" rIns="91425" bIns="45700" anchor="ctr" anchorCtr="0">
              <a:noAutofit/>
            </a:bodyPr>
            <a:lstStyle/>
            <a:p>
              <a:pPr marL="0" marR="0" lvl="0" indent="0" algn="ctr" rtl="0">
                <a:spcBef>
                  <a:spcPts val="0"/>
                </a:spcBef>
                <a:buNone/>
              </a:pPr>
              <a:endParaRPr sz="1350" dirty="0">
                <a:solidFill>
                  <a:schemeClr val="lt1"/>
                </a:solidFill>
                <a:latin typeface="Calibri"/>
                <a:ea typeface="Calibri"/>
                <a:cs typeface="Calibri"/>
                <a:sym typeface="Calibri"/>
              </a:endParaRPr>
            </a:p>
          </p:txBody>
        </p:sp>
        <p:sp>
          <p:nvSpPr>
            <p:cNvPr id="7" name="Shape 1895">
              <a:extLst>
                <a:ext uri="{FF2B5EF4-FFF2-40B4-BE49-F238E27FC236}">
                  <a16:creationId xmlns:a16="http://schemas.microsoft.com/office/drawing/2014/main" id="{27A49F72-D8F0-7444-BC0A-DBFA8FB01CDC}"/>
                </a:ext>
              </a:extLst>
            </p:cNvPr>
            <p:cNvSpPr/>
            <p:nvPr/>
          </p:nvSpPr>
          <p:spPr>
            <a:xfrm>
              <a:off x="4320276" y="2399702"/>
              <a:ext cx="2159536" cy="2159536"/>
            </a:xfrm>
            <a:prstGeom prst="ellipse">
              <a:avLst/>
            </a:prstGeom>
            <a:solidFill>
              <a:srgbClr val="BCBFC2">
                <a:alpha val="80000"/>
              </a:srgbClr>
            </a:solidFill>
            <a:ln>
              <a:noFill/>
            </a:ln>
          </p:spPr>
          <p:txBody>
            <a:bodyPr lIns="91425" tIns="45700" rIns="91425" bIns="45700" anchor="ctr" anchorCtr="0">
              <a:noAutofit/>
            </a:bodyPr>
            <a:lstStyle/>
            <a:p>
              <a:pPr marL="0" marR="0" lvl="0" indent="0" algn="ctr" rtl="0">
                <a:spcBef>
                  <a:spcPts val="0"/>
                </a:spcBef>
                <a:buNone/>
              </a:pPr>
              <a:endParaRPr sz="1350">
                <a:solidFill>
                  <a:schemeClr val="lt1"/>
                </a:solidFill>
                <a:latin typeface="Calibri"/>
                <a:ea typeface="Calibri"/>
                <a:cs typeface="Calibri"/>
                <a:sym typeface="Calibri"/>
              </a:endParaRPr>
            </a:p>
          </p:txBody>
        </p:sp>
        <p:sp>
          <p:nvSpPr>
            <p:cNvPr id="9" name="Shape 1897">
              <a:extLst>
                <a:ext uri="{FF2B5EF4-FFF2-40B4-BE49-F238E27FC236}">
                  <a16:creationId xmlns:a16="http://schemas.microsoft.com/office/drawing/2014/main" id="{10A609A3-C8B6-254D-9A7D-F15F50E931F3}"/>
                </a:ext>
              </a:extLst>
            </p:cNvPr>
            <p:cNvSpPr/>
            <p:nvPr/>
          </p:nvSpPr>
          <p:spPr>
            <a:xfrm>
              <a:off x="2274462" y="2362783"/>
              <a:ext cx="2159535" cy="2159536"/>
            </a:xfrm>
            <a:prstGeom prst="ellipse">
              <a:avLst/>
            </a:prstGeom>
            <a:solidFill>
              <a:schemeClr val="accent3">
                <a:alpha val="80000"/>
              </a:schemeClr>
            </a:solidFill>
            <a:ln>
              <a:noFill/>
            </a:ln>
          </p:spPr>
          <p:txBody>
            <a:bodyPr lIns="91425" tIns="45700" rIns="91425" bIns="45700" anchor="ctr" anchorCtr="0">
              <a:noAutofit/>
            </a:bodyPr>
            <a:lstStyle/>
            <a:p>
              <a:pPr marL="0" marR="0" lvl="0" indent="0" algn="ctr" rtl="0">
                <a:spcBef>
                  <a:spcPts val="0"/>
                </a:spcBef>
                <a:buNone/>
              </a:pPr>
              <a:endParaRPr sz="1350" dirty="0">
                <a:solidFill>
                  <a:schemeClr val="lt1"/>
                </a:solidFill>
                <a:latin typeface="Calibri"/>
                <a:ea typeface="Calibri"/>
                <a:cs typeface="Calibri"/>
                <a:sym typeface="Calibri"/>
              </a:endParaRPr>
            </a:p>
          </p:txBody>
        </p:sp>
        <p:sp>
          <p:nvSpPr>
            <p:cNvPr id="27" name="Shape 1915">
              <a:extLst>
                <a:ext uri="{FF2B5EF4-FFF2-40B4-BE49-F238E27FC236}">
                  <a16:creationId xmlns:a16="http://schemas.microsoft.com/office/drawing/2014/main" id="{CD988503-E91C-D345-9346-5CE5E26CA60F}"/>
                </a:ext>
              </a:extLst>
            </p:cNvPr>
            <p:cNvSpPr txBox="1"/>
            <p:nvPr/>
          </p:nvSpPr>
          <p:spPr>
            <a:xfrm>
              <a:off x="584976" y="3402527"/>
              <a:ext cx="1425170" cy="153887"/>
            </a:xfrm>
            <a:prstGeom prst="rect">
              <a:avLst/>
            </a:prstGeom>
            <a:noFill/>
            <a:ln>
              <a:noFill/>
            </a:ln>
          </p:spPr>
          <p:txBody>
            <a:bodyPr lIns="0" tIns="0" rIns="0" bIns="0" anchor="t" anchorCtr="0">
              <a:noAutofit/>
            </a:bodyPr>
            <a:lstStyle/>
            <a:p>
              <a:pPr marL="0" marR="0" lvl="0" indent="0" algn="ctr" rtl="0">
                <a:spcBef>
                  <a:spcPts val="0"/>
                </a:spcBef>
                <a:buSzPct val="25000"/>
                <a:buNone/>
              </a:pPr>
              <a:r>
                <a:rPr lang="en-US" b="1" dirty="0">
                  <a:solidFill>
                    <a:schemeClr val="bg1"/>
                  </a:solidFill>
                  <a:latin typeface="Arial" panose="020B0604020202020204" pitchFamily="34" charset="0"/>
                  <a:ea typeface="Lato"/>
                  <a:cs typeface="Arial" panose="020B0604020202020204" pitchFamily="34" charset="0"/>
                  <a:sym typeface="Lato"/>
                </a:rPr>
                <a:t>The Fed’s New Cycle</a:t>
              </a:r>
            </a:p>
          </p:txBody>
        </p:sp>
        <p:sp>
          <p:nvSpPr>
            <p:cNvPr id="30" name="Shape 1918">
              <a:extLst>
                <a:ext uri="{FF2B5EF4-FFF2-40B4-BE49-F238E27FC236}">
                  <a16:creationId xmlns:a16="http://schemas.microsoft.com/office/drawing/2014/main" id="{722E92F5-C7DA-2A42-AE6B-FEF1E4F9A85F}"/>
                </a:ext>
              </a:extLst>
            </p:cNvPr>
            <p:cNvSpPr txBox="1"/>
            <p:nvPr/>
          </p:nvSpPr>
          <p:spPr>
            <a:xfrm>
              <a:off x="2472342" y="3402527"/>
              <a:ext cx="1583618" cy="153887"/>
            </a:xfrm>
            <a:prstGeom prst="rect">
              <a:avLst/>
            </a:prstGeom>
            <a:noFill/>
            <a:ln>
              <a:noFill/>
            </a:ln>
          </p:spPr>
          <p:txBody>
            <a:bodyPr lIns="0" tIns="0" rIns="0" bIns="0" anchor="t" anchorCtr="0">
              <a:noAutofit/>
            </a:bodyPr>
            <a:lstStyle/>
            <a:p>
              <a:pPr marL="457200"/>
              <a:r>
                <a:rPr lang="en-US" b="1" dirty="0">
                  <a:solidFill>
                    <a:schemeClr val="bg1"/>
                  </a:solidFill>
                  <a:latin typeface="Arial" panose="020B0604020202020204" pitchFamily="34" charset="0"/>
                  <a:cs typeface="Arial" panose="020B0604020202020204" pitchFamily="34" charset="0"/>
                </a:rPr>
                <a:t>Softening Economy</a:t>
              </a:r>
            </a:p>
          </p:txBody>
        </p:sp>
        <p:sp>
          <p:nvSpPr>
            <p:cNvPr id="31" name="Shape 1919">
              <a:extLst>
                <a:ext uri="{FF2B5EF4-FFF2-40B4-BE49-F238E27FC236}">
                  <a16:creationId xmlns:a16="http://schemas.microsoft.com/office/drawing/2014/main" id="{DFB64956-5E26-9949-89F8-89F702014A5D}"/>
                </a:ext>
              </a:extLst>
            </p:cNvPr>
            <p:cNvSpPr txBox="1"/>
            <p:nvPr/>
          </p:nvSpPr>
          <p:spPr>
            <a:xfrm>
              <a:off x="4611250" y="3402527"/>
              <a:ext cx="1425170" cy="153887"/>
            </a:xfrm>
            <a:prstGeom prst="rect">
              <a:avLst/>
            </a:prstGeom>
            <a:noFill/>
            <a:ln>
              <a:noFill/>
            </a:ln>
          </p:spPr>
          <p:txBody>
            <a:bodyPr lIns="0" tIns="0" rIns="0" bIns="0" anchor="t" anchorCtr="0">
              <a:noAutofit/>
            </a:bodyPr>
            <a:lstStyle/>
            <a:p>
              <a:pPr marL="457200" algn="ctr"/>
              <a:r>
                <a:rPr lang="en-US" b="1" dirty="0">
                  <a:solidFill>
                    <a:schemeClr val="bg1"/>
                  </a:solidFill>
                  <a:latin typeface="Arial" panose="020B0604020202020204" pitchFamily="34" charset="0"/>
                  <a:cs typeface="Arial" panose="020B0604020202020204" pitchFamily="34" charset="0"/>
                </a:rPr>
                <a:t>Election/Volatility</a:t>
              </a:r>
            </a:p>
          </p:txBody>
        </p:sp>
      </p:grpSp>
      <p:sp>
        <p:nvSpPr>
          <p:cNvPr id="3" name="Title 1">
            <a:extLst>
              <a:ext uri="{FF2B5EF4-FFF2-40B4-BE49-F238E27FC236}">
                <a16:creationId xmlns:a16="http://schemas.microsoft.com/office/drawing/2014/main" id="{74ECF7D7-6383-61DF-D40E-D347458D4F40}"/>
              </a:ext>
            </a:extLst>
          </p:cNvPr>
          <p:cNvSpPr txBox="1">
            <a:spLocks/>
          </p:cNvSpPr>
          <p:nvPr/>
        </p:nvSpPr>
        <p:spPr>
          <a:xfrm>
            <a:off x="593124" y="430667"/>
            <a:ext cx="10997514" cy="745426"/>
          </a:xfrm>
          <a:prstGeom prst="rect">
            <a:avLst/>
          </a:prstGeom>
        </p:spPr>
        <p:txBody>
          <a:bodyPr vert="horz" lIns="0" tIns="45720" rIns="91440" bIns="45720" rtlCol="0" anchor="t">
            <a:normAutofit fontScale="97500"/>
          </a:bodyPr>
          <a:lstStyle>
            <a:lvl1pPr algn="l" defTabSz="914400" rtl="0" eaLnBrk="1" latinLnBrk="0" hangingPunct="1">
              <a:lnSpc>
                <a:spcPct val="90000"/>
              </a:lnSpc>
              <a:spcBef>
                <a:spcPct val="0"/>
              </a:spcBef>
              <a:buNone/>
              <a:defRPr sz="2800" b="0" i="0" kern="1200">
                <a:solidFill>
                  <a:schemeClr val="accent4">
                    <a:lumMod val="50000"/>
                  </a:schemeClr>
                </a:solidFill>
                <a:latin typeface="Times" pitchFamily="2" charset="0"/>
                <a:ea typeface="+mj-ea"/>
                <a:cs typeface="+mj-cs"/>
              </a:defRPr>
            </a:lvl1pPr>
          </a:lstStyle>
          <a:p>
            <a:r>
              <a:rPr lang="en-US" dirty="0">
                <a:solidFill>
                  <a:schemeClr val="bg1"/>
                </a:solidFill>
              </a:rPr>
              <a:t>Outlook: Agenda</a:t>
            </a:r>
          </a:p>
        </p:txBody>
      </p:sp>
    </p:spTree>
    <p:extLst>
      <p:ext uri="{BB962C8B-B14F-4D97-AF65-F5344CB8AC3E}">
        <p14:creationId xmlns:p14="http://schemas.microsoft.com/office/powerpoint/2010/main" val="597035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E8DAEC-B90C-82AF-5AC9-E4149FE513F9}"/>
              </a:ext>
            </a:extLst>
          </p:cNvPr>
          <p:cNvSpPr>
            <a:spLocks noGrp="1"/>
          </p:cNvSpPr>
          <p:nvPr>
            <p:ph type="title"/>
          </p:nvPr>
        </p:nvSpPr>
        <p:spPr>
          <a:xfrm>
            <a:off x="2315862" y="2168524"/>
            <a:ext cx="7560276" cy="2288066"/>
          </a:xfrm>
        </p:spPr>
        <p:txBody>
          <a:bodyPr>
            <a:normAutofit fontScale="90000"/>
          </a:bodyPr>
          <a:lstStyle/>
          <a:p>
            <a:br>
              <a:rPr lang="en-US" dirty="0"/>
            </a:br>
            <a:r>
              <a:rPr lang="en-US" dirty="0"/>
              <a:t>Thank You.</a:t>
            </a:r>
            <a:br>
              <a:rPr lang="en-US" dirty="0"/>
            </a:br>
            <a:r>
              <a:rPr lang="en-US" dirty="0"/>
              <a:t>Follow Us: </a:t>
            </a:r>
            <a:br>
              <a:rPr lang="en-US" dirty="0"/>
            </a:br>
            <a:r>
              <a:rPr lang="en-US" dirty="0" err="1"/>
              <a:t>CeteraIM</a:t>
            </a:r>
            <a:endParaRPr lang="en-US" dirty="0"/>
          </a:p>
        </p:txBody>
      </p:sp>
    </p:spTree>
    <p:extLst>
      <p:ext uri="{BB962C8B-B14F-4D97-AF65-F5344CB8AC3E}">
        <p14:creationId xmlns:p14="http://schemas.microsoft.com/office/powerpoint/2010/main" val="3206996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2399F2-A7F6-6988-0931-138E45F9C35D}"/>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0E7AE61D-C93E-444D-8C97-6B83ED7FE5F6}"/>
              </a:ext>
            </a:extLst>
          </p:cNvPr>
          <p:cNvSpPr>
            <a:spLocks noGrp="1"/>
          </p:cNvSpPr>
          <p:nvPr>
            <p:ph idx="1"/>
          </p:nvPr>
        </p:nvSpPr>
        <p:spPr>
          <a:xfrm>
            <a:off x="158262" y="958363"/>
            <a:ext cx="11728938" cy="5554666"/>
          </a:xfrm>
        </p:spPr>
        <p:txBody>
          <a:bodyPr>
            <a:normAutofit fontScale="92500" lnSpcReduction="20000"/>
          </a:bodyPr>
          <a:lstStyle/>
          <a:p>
            <a:pPr algn="just">
              <a:spcBef>
                <a:spcPts val="0"/>
              </a:spcBef>
            </a:pPr>
            <a:r>
              <a:rPr lang="en-US" altLang="en-US" sz="1300" dirty="0"/>
              <a:t>About Cetera® Investment Management</a:t>
            </a:r>
          </a:p>
          <a:p>
            <a:pPr algn="just">
              <a:spcBef>
                <a:spcPts val="0"/>
              </a:spcBef>
            </a:pPr>
            <a:r>
              <a:rPr lang="en-US" sz="1300" b="0" dirty="0"/>
              <a:t>Cetera Investment Management LLC is an SEC registered investment adviser owned by Cetera Financial Group®. Cetera Investment Management provides market perspectives, portfolio guidance, model management, and other investment advice to its affiliated broker-dealers, dually registered broker-dealers and registered investment advisers.</a:t>
            </a:r>
          </a:p>
          <a:p>
            <a:pPr algn="just">
              <a:spcBef>
                <a:spcPts val="0"/>
              </a:spcBef>
            </a:pPr>
            <a:endParaRPr lang="en-US" altLang="en-US" sz="1300" dirty="0"/>
          </a:p>
          <a:p>
            <a:pPr marL="0" indent="0" algn="just">
              <a:lnSpc>
                <a:spcPct val="100000"/>
              </a:lnSpc>
              <a:spcBef>
                <a:spcPts val="0"/>
              </a:spcBef>
              <a:buNone/>
            </a:pPr>
            <a:r>
              <a:rPr lang="en-US" altLang="en-US" sz="1300" dirty="0"/>
              <a:t>About Cetera® Financial Group</a:t>
            </a:r>
          </a:p>
          <a:p>
            <a:pPr marL="0" indent="0" algn="just">
              <a:lnSpc>
                <a:spcPct val="100000"/>
              </a:lnSpc>
              <a:spcBef>
                <a:spcPts val="0"/>
              </a:spcBef>
              <a:buNone/>
            </a:pPr>
            <a:r>
              <a:rPr lang="en-US" altLang="en-US" sz="1300" b="0" dirty="0"/>
              <a:t>“Cetera Financial Group” refers to the network of independent retail firms encompassing, among others, Cetera Advisors LLC, Cetera Advisor Networks LLC, Cetera Investment Services LLC (marketed as Cetera Financial Institutions or Cetera Investors), and Cetera Financial Specialists LLC. All firms are members FINRA/SIPC. Located at 655 W. Broadway, 11th Floor, San Diego, CA 92101.</a:t>
            </a:r>
          </a:p>
          <a:p>
            <a:pPr marL="0" indent="0" algn="just">
              <a:lnSpc>
                <a:spcPct val="100000"/>
              </a:lnSpc>
              <a:spcBef>
                <a:spcPts val="0"/>
              </a:spcBef>
              <a:buNone/>
            </a:pPr>
            <a:endParaRPr lang="en-US" altLang="en-US" sz="1300" b="0" dirty="0"/>
          </a:p>
          <a:p>
            <a:pPr marL="0" indent="0" algn="just">
              <a:lnSpc>
                <a:spcPct val="100000"/>
              </a:lnSpc>
              <a:spcBef>
                <a:spcPts val="0"/>
              </a:spcBef>
              <a:buNone/>
            </a:pPr>
            <a:r>
              <a:rPr lang="en-US" altLang="en-US" sz="1300" dirty="0"/>
              <a:t>About </a:t>
            </a:r>
            <a:r>
              <a:rPr lang="en-US" altLang="en-US" sz="1300" dirty="0" err="1"/>
              <a:t>Avantax</a:t>
            </a:r>
            <a:endParaRPr lang="en-US" altLang="en-US" sz="1300" dirty="0"/>
          </a:p>
          <a:p>
            <a:pPr marL="0" indent="0" algn="just">
              <a:lnSpc>
                <a:spcPct val="100000"/>
              </a:lnSpc>
              <a:spcBef>
                <a:spcPts val="0"/>
              </a:spcBef>
              <a:buNone/>
            </a:pPr>
            <a:r>
              <a:rPr lang="en-US" altLang="en-US" sz="1300" b="0" dirty="0" err="1"/>
              <a:t>Avantax</a:t>
            </a:r>
            <a:r>
              <a:rPr lang="en-US" altLang="en-US" sz="1300" b="0" dirty="0"/>
              <a:t>, Inc. (</a:t>
            </a:r>
            <a:r>
              <a:rPr lang="en-US" altLang="en-US" sz="1300" b="0" dirty="0" err="1"/>
              <a:t>Avantax</a:t>
            </a:r>
            <a:r>
              <a:rPr lang="en-US" altLang="en-US" sz="1300" b="0" dirty="0"/>
              <a:t>) is a wholly owned subsidiary of </a:t>
            </a:r>
            <a:r>
              <a:rPr lang="en-US" altLang="en-US" sz="1300" b="0" dirty="0" err="1"/>
              <a:t>Aretec</a:t>
            </a:r>
            <a:r>
              <a:rPr lang="en-US" altLang="en-US" sz="1300" b="0" dirty="0"/>
              <a:t> Group, Inc. (dba Cetera Holdings). </a:t>
            </a:r>
            <a:r>
              <a:rPr lang="en-US" altLang="en-US" sz="1300" b="0" dirty="0" err="1"/>
              <a:t>Avantax</a:t>
            </a:r>
            <a:r>
              <a:rPr lang="en-US" altLang="en-US" sz="1300" b="0" dirty="0"/>
              <a:t> is a unique community within Cetera Holdings. </a:t>
            </a:r>
            <a:r>
              <a:rPr lang="en-US" altLang="en-US" sz="1300" b="0" dirty="0" err="1"/>
              <a:t>Avantax</a:t>
            </a:r>
            <a:r>
              <a:rPr lang="en-US" altLang="en-US" sz="1300" b="0" dirty="0"/>
              <a:t> Investment Services, Inc., a subsidiary of </a:t>
            </a:r>
            <a:r>
              <a:rPr lang="en-US" altLang="en-US" sz="1300" b="0" dirty="0" err="1"/>
              <a:t>Avantax</a:t>
            </a:r>
            <a:r>
              <a:rPr lang="en-US" altLang="en-US" sz="1300" b="0" dirty="0"/>
              <a:t>, Member FINRA / SIPC. Located at 3200 Olympus Blvd, Suite 100, Dallas, TX, 75019. </a:t>
            </a:r>
            <a:r>
              <a:rPr lang="en-US" altLang="en-US" sz="1300" b="0" dirty="0" err="1"/>
              <a:t>Avantax</a:t>
            </a:r>
            <a:r>
              <a:rPr lang="en-US" altLang="en-US" sz="1300" b="0" dirty="0"/>
              <a:t> and Cetera Financial Group are under common ownership.</a:t>
            </a:r>
          </a:p>
          <a:p>
            <a:pPr marL="0" indent="0" algn="just">
              <a:lnSpc>
                <a:spcPct val="100000"/>
              </a:lnSpc>
              <a:spcBef>
                <a:spcPts val="0"/>
              </a:spcBef>
              <a:buNone/>
            </a:pPr>
            <a:endParaRPr lang="en-US" altLang="en-US" sz="1300" b="0" dirty="0"/>
          </a:p>
          <a:p>
            <a:pPr marL="0" indent="0" algn="just">
              <a:lnSpc>
                <a:spcPct val="100000"/>
              </a:lnSpc>
              <a:spcBef>
                <a:spcPts val="0"/>
              </a:spcBef>
              <a:buNone/>
            </a:pPr>
            <a:r>
              <a:rPr lang="en-US" altLang="en-US" sz="1300" b="0" dirty="0"/>
              <a:t>Individuals affiliated with Cetera firms are either Registered Representatives who offer only brokerage services and receive transaction-based compensation (commissions), Investment Adviser Representatives who offer only investment advisory services and receive fees based on assets, or both Registered Representatives and Investment Adviser Representatives, who can offer both types of services.</a:t>
            </a:r>
          </a:p>
          <a:p>
            <a:pPr marL="0" indent="0" algn="just">
              <a:lnSpc>
                <a:spcPct val="100000"/>
              </a:lnSpc>
              <a:spcBef>
                <a:spcPts val="0"/>
              </a:spcBef>
              <a:buNone/>
            </a:pPr>
            <a:endParaRPr lang="en-US" sz="1300" b="0" dirty="0"/>
          </a:p>
          <a:p>
            <a:pPr marL="0" indent="0" algn="just">
              <a:lnSpc>
                <a:spcPct val="100000"/>
              </a:lnSpc>
              <a:spcBef>
                <a:spcPts val="0"/>
              </a:spcBef>
              <a:buNone/>
            </a:pPr>
            <a:r>
              <a:rPr lang="en-US" sz="1300" b="0" dirty="0"/>
              <a:t>For more information about Cetera Investment Management, please reference the Cetera Investment Management LLC Form ADV disclosure brochure and the disclosure brochure for the registered investment adviser your adviser is registered with. Please consult with your adviser for his or her specific firm registrations and programs available.</a:t>
            </a:r>
          </a:p>
          <a:p>
            <a:pPr marL="0" indent="0" algn="just">
              <a:buNone/>
            </a:pPr>
            <a:endParaRPr lang="en-US" sz="1300" b="0" dirty="0"/>
          </a:p>
          <a:p>
            <a:pPr marL="0" indent="0" algn="just">
              <a:buNone/>
            </a:pPr>
            <a:r>
              <a:rPr lang="en-US" sz="1300" b="0" dirty="0"/>
              <a:t>No independent analysis has been performed and the material should not be construed as investment advice. Investment decisions should not be based on this material since the information contained here is a singular update, and prudent investment decisions require the analysis of a much broader collection of facts and context. All information is believed to be from reliable sources; however, we make no representation as to its completeness or accuracy. The opinions expressed are as of the date published and may change without notice. Any forward-looking statements are based on assumptions, may not materialize, and are subject to revision.</a:t>
            </a:r>
          </a:p>
          <a:p>
            <a:pPr marL="0" indent="0" algn="just">
              <a:buNone/>
            </a:pPr>
            <a:endParaRPr lang="en-US" sz="1300" b="0" dirty="0"/>
          </a:p>
          <a:p>
            <a:pPr marL="0" indent="0" algn="just">
              <a:buNone/>
            </a:pPr>
            <a:r>
              <a:rPr lang="en-US" sz="1300" b="0" dirty="0"/>
              <a:t>All economic and performance information is historical and not indicative of future results. The market indices discussed are not actively managed. Investors cannot directly invest in unmanaged indices. Please consult your financial advisor for more information.</a:t>
            </a:r>
          </a:p>
          <a:p>
            <a:pPr marL="0" indent="0" algn="just">
              <a:buNone/>
            </a:pPr>
            <a:r>
              <a:rPr lang="en-US" sz="1300" b="0" dirty="0"/>
              <a:t>Additional risks are associated with international investing, such as currency fluctuations, political and economic instability, and differences in accounting standards.</a:t>
            </a:r>
          </a:p>
          <a:p>
            <a:pPr marL="0" indent="0" algn="just">
              <a:buNone/>
            </a:pPr>
            <a:endParaRPr lang="en-US" sz="1300" b="0" dirty="0"/>
          </a:p>
          <a:p>
            <a:pPr marL="0" indent="0" algn="just">
              <a:buNone/>
            </a:pPr>
            <a:r>
              <a:rPr lang="en-US" sz="1300" b="0" dirty="0"/>
              <a:t>A diversified portfolio does not assure a profit or protect against loss in a declining market.</a:t>
            </a:r>
            <a:endParaRPr lang="en-US" altLang="en-US" sz="1300" b="0" dirty="0"/>
          </a:p>
          <a:p>
            <a:pPr marL="0" indent="0" algn="just">
              <a:lnSpc>
                <a:spcPct val="100000"/>
              </a:lnSpc>
              <a:spcBef>
                <a:spcPts val="0"/>
              </a:spcBef>
              <a:buNone/>
            </a:pPr>
            <a:endParaRPr lang="en-US" altLang="en-US" sz="1400" b="0" dirty="0"/>
          </a:p>
        </p:txBody>
      </p:sp>
    </p:spTree>
    <p:extLst>
      <p:ext uri="{BB962C8B-B14F-4D97-AF65-F5344CB8AC3E}">
        <p14:creationId xmlns:p14="http://schemas.microsoft.com/office/powerpoint/2010/main" val="1822928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306271-ACF0-C6E4-0329-1F57C9685CD3}"/>
              </a:ext>
            </a:extLst>
          </p:cNvPr>
          <p:cNvSpPr>
            <a:spLocks noGrp="1"/>
          </p:cNvSpPr>
          <p:nvPr>
            <p:ph type="title"/>
          </p:nvPr>
        </p:nvSpPr>
        <p:spPr/>
        <p:txBody>
          <a:bodyPr/>
          <a:lstStyle/>
          <a:p>
            <a:r>
              <a:rPr lang="en-US" dirty="0"/>
              <a:t>Glossary</a:t>
            </a:r>
          </a:p>
        </p:txBody>
      </p:sp>
      <p:sp>
        <p:nvSpPr>
          <p:cNvPr id="3" name="Content Placeholder 2">
            <a:extLst>
              <a:ext uri="{FF2B5EF4-FFF2-40B4-BE49-F238E27FC236}">
                <a16:creationId xmlns:a16="http://schemas.microsoft.com/office/drawing/2014/main" id="{0E7AE61D-C93E-444D-8C97-6B83ED7FE5F6}"/>
              </a:ext>
            </a:extLst>
          </p:cNvPr>
          <p:cNvSpPr>
            <a:spLocks noGrp="1"/>
          </p:cNvSpPr>
          <p:nvPr>
            <p:ph type="body" sz="quarter" idx="11"/>
          </p:nvPr>
        </p:nvSpPr>
        <p:spPr/>
        <p:txBody>
          <a:bodyPr>
            <a:noAutofit/>
          </a:bodyPr>
          <a:lstStyle/>
          <a:p>
            <a:pPr marL="0" indent="0" algn="just">
              <a:lnSpc>
                <a:spcPct val="120000"/>
              </a:lnSpc>
              <a:spcBef>
                <a:spcPts val="0"/>
              </a:spcBef>
              <a:buNone/>
            </a:pPr>
            <a:r>
              <a:rPr lang="en-US" sz="1200" b="0" dirty="0"/>
              <a:t>The </a:t>
            </a:r>
            <a:r>
              <a:rPr lang="en-US" sz="1200" dirty="0"/>
              <a:t>S&amp;P 500</a:t>
            </a:r>
            <a:r>
              <a:rPr lang="en-US" sz="1200" b="0" dirty="0"/>
              <a:t> is an index of </a:t>
            </a:r>
            <a:r>
              <a:rPr lang="en-US" dirty="0"/>
              <a:t>roughly 500</a:t>
            </a:r>
            <a:r>
              <a:rPr lang="en-US" sz="1200" b="0" dirty="0"/>
              <a:t> stocks chosen for market size, liquidity and industry grouping (among other factors) designed to be a leading indicator of U.S. equities and is meant to reflect the risk/return characteristics of the large cap universe. </a:t>
            </a:r>
          </a:p>
          <a:p>
            <a:pPr marL="0" indent="0" algn="just">
              <a:lnSpc>
                <a:spcPct val="120000"/>
              </a:lnSpc>
              <a:spcBef>
                <a:spcPts val="0"/>
              </a:spcBef>
              <a:buNone/>
            </a:pPr>
            <a:endParaRPr lang="en-US" sz="1200" b="0" dirty="0"/>
          </a:p>
          <a:p>
            <a:pPr marL="0" indent="0" algn="just">
              <a:lnSpc>
                <a:spcPct val="120000"/>
              </a:lnSpc>
              <a:spcBef>
                <a:spcPts val="0"/>
              </a:spcBef>
              <a:buNone/>
            </a:pPr>
            <a:r>
              <a:rPr lang="en-US" sz="1200" b="0" dirty="0"/>
              <a:t>The </a:t>
            </a:r>
            <a:r>
              <a:rPr lang="en-US" sz="1200" dirty="0"/>
              <a:t>Russell 1000 Growth</a:t>
            </a:r>
            <a:r>
              <a:rPr lang="en-US" sz="1200" b="0" dirty="0"/>
              <a:t> Index measures the performance of the large-cap growth segment of the U.S. equity universe. It includes those Russell 1000 Index companies with higher price-to-book ratios and higher forecasted growth values.</a:t>
            </a:r>
          </a:p>
          <a:p>
            <a:pPr marL="0" indent="0" algn="just">
              <a:lnSpc>
                <a:spcPct val="120000"/>
              </a:lnSpc>
              <a:spcBef>
                <a:spcPts val="0"/>
              </a:spcBef>
              <a:buNone/>
            </a:pPr>
            <a:endParaRPr lang="en-US" sz="1200" b="0" dirty="0"/>
          </a:p>
          <a:p>
            <a:pPr marL="0" indent="0" algn="just">
              <a:lnSpc>
                <a:spcPct val="120000"/>
              </a:lnSpc>
              <a:spcBef>
                <a:spcPts val="0"/>
              </a:spcBef>
              <a:buNone/>
            </a:pPr>
            <a:r>
              <a:rPr lang="en-US" sz="1200" b="0" dirty="0"/>
              <a:t>The </a:t>
            </a:r>
            <a:r>
              <a:rPr lang="en-US" sz="1200" dirty="0"/>
              <a:t>Russell 1000 Value</a:t>
            </a:r>
            <a:r>
              <a:rPr lang="en-US" sz="1200" b="0" dirty="0"/>
              <a:t> Index measures the performance of the large-cap value segment of the U.S. equity universe. It includes those Russell 1000 Index companies with lower price-to-book ratios and lower forecasted growth values.</a:t>
            </a:r>
          </a:p>
          <a:p>
            <a:pPr marL="0" indent="0">
              <a:lnSpc>
                <a:spcPct val="120000"/>
              </a:lnSpc>
              <a:spcBef>
                <a:spcPts val="0"/>
              </a:spcBef>
              <a:buNone/>
            </a:pPr>
            <a:endParaRPr lang="en-US" sz="1200" b="0" dirty="0"/>
          </a:p>
          <a:p>
            <a:pPr marL="0" indent="0">
              <a:lnSpc>
                <a:spcPct val="120000"/>
              </a:lnSpc>
              <a:spcBef>
                <a:spcPts val="0"/>
              </a:spcBef>
              <a:buNone/>
            </a:pPr>
            <a:r>
              <a:rPr lang="en-US" sz="1200" b="0" dirty="0"/>
              <a:t>The </a:t>
            </a:r>
            <a:r>
              <a:rPr lang="en-US" sz="1200" dirty="0"/>
              <a:t>Chicago Board Options Exchange (CBOE) Volatility Index</a:t>
            </a:r>
            <a:r>
              <a:rPr lang="en-US" sz="1200" b="0" dirty="0"/>
              <a:t>, commonly known by its ticker symbol VIX, is a measure of the stock market's expectation of volatility implied by S&amp;P 500 index options.</a:t>
            </a:r>
          </a:p>
          <a:p>
            <a:pPr marL="0" indent="0">
              <a:lnSpc>
                <a:spcPct val="120000"/>
              </a:lnSpc>
              <a:spcBef>
                <a:spcPts val="0"/>
              </a:spcBef>
              <a:buNone/>
            </a:pPr>
            <a:endParaRPr lang="en-US" sz="1200" b="0" dirty="0"/>
          </a:p>
          <a:p>
            <a:pPr marL="0" indent="0" algn="just">
              <a:lnSpc>
                <a:spcPct val="110000"/>
              </a:lnSpc>
              <a:spcBef>
                <a:spcPts val="0"/>
              </a:spcBef>
              <a:buNone/>
            </a:pPr>
            <a:r>
              <a:rPr lang="en-US" sz="1200" b="0" dirty="0"/>
              <a:t>The </a:t>
            </a:r>
            <a:r>
              <a:rPr lang="en-US" sz="1200" dirty="0"/>
              <a:t>Bloomberg Barclays US Aggregate Bond Index </a:t>
            </a:r>
            <a:r>
              <a:rPr lang="en-US" sz="1200" b="0" dirty="0"/>
              <a:t>is a broad based flagship benchmark that measures the investment grade, US dollar-denominated, fixed-rate taxable bond market. Eligible bonds must have at least one year until final maturity, but the index holdings have a fluctuating average life of around 8.25 years. This total return index is unhedged and rebalances monthly.</a:t>
            </a:r>
          </a:p>
          <a:p>
            <a:pPr marL="0" indent="0" algn="just">
              <a:lnSpc>
                <a:spcPct val="110000"/>
              </a:lnSpc>
              <a:spcBef>
                <a:spcPts val="0"/>
              </a:spcBef>
              <a:buNone/>
            </a:pPr>
            <a:endParaRPr lang="en-US" sz="1200" b="0" dirty="0"/>
          </a:p>
          <a:p>
            <a:pPr marL="0" indent="0" algn="just">
              <a:lnSpc>
                <a:spcPct val="110000"/>
              </a:lnSpc>
              <a:spcBef>
                <a:spcPts val="0"/>
              </a:spcBef>
              <a:buNone/>
            </a:pPr>
            <a:r>
              <a:rPr lang="en-US" sz="1200" b="0" dirty="0"/>
              <a:t>The </a:t>
            </a:r>
            <a:r>
              <a:rPr lang="en-US" sz="1200" dirty="0"/>
              <a:t>ICE </a:t>
            </a:r>
            <a:r>
              <a:rPr lang="en-US" sz="1200" dirty="0" err="1"/>
              <a:t>BofA</a:t>
            </a:r>
            <a:r>
              <a:rPr lang="en-US" sz="1200" dirty="0"/>
              <a:t> US High Yield Index</a:t>
            </a:r>
            <a:r>
              <a:rPr lang="en-US" sz="1200" b="0" dirty="0"/>
              <a:t> tracks the performance of US dollar denominated below investment grade rated corporate debt publicly issued in the U.S. domestic market. To qualify for inclusion in the index, securities must have a below investment grade rating (based on an average of Moody's, S&amp;P, and Fitch) and an investment grade rated country of risk (based on an average of Moody's, S&amp;P, and Fitch foreign currency long term sovereign debt ratings). Each security must have greater than 1 year of remaining maturity, a fixed coupon schedule, and a minimum amount outstanding of $100 million.</a:t>
            </a:r>
          </a:p>
          <a:p>
            <a:pPr marL="0" indent="0" algn="just">
              <a:lnSpc>
                <a:spcPct val="110000"/>
              </a:lnSpc>
              <a:spcBef>
                <a:spcPts val="0"/>
              </a:spcBef>
              <a:buNone/>
            </a:pPr>
            <a:endParaRPr lang="en-US" sz="1200" b="0" dirty="0"/>
          </a:p>
          <a:p>
            <a:pPr marL="0" indent="0" algn="just">
              <a:lnSpc>
                <a:spcPct val="110000"/>
              </a:lnSpc>
              <a:spcBef>
                <a:spcPts val="0"/>
              </a:spcBef>
              <a:buNone/>
            </a:pPr>
            <a:r>
              <a:rPr lang="en-US" sz="1200" b="0" dirty="0"/>
              <a:t>The </a:t>
            </a:r>
            <a:r>
              <a:rPr lang="en-US" sz="1200" dirty="0"/>
              <a:t>Nasdaq Composite Index</a:t>
            </a:r>
            <a:r>
              <a:rPr lang="en-US" sz="1200" b="0" dirty="0"/>
              <a:t> is a large, broad-based, market-cap-weighted index of more than 2,500 common equities listed on the Nasdaq stock exchange. It is often seen as a stand-in for the technology sector and its performance. </a:t>
            </a:r>
          </a:p>
          <a:p>
            <a:pPr marL="0" indent="0" algn="just">
              <a:lnSpc>
                <a:spcPct val="110000"/>
              </a:lnSpc>
              <a:spcBef>
                <a:spcPts val="0"/>
              </a:spcBef>
              <a:buNone/>
            </a:pPr>
            <a:endParaRPr lang="en-US" sz="1200" b="0" i="1" dirty="0"/>
          </a:p>
          <a:p>
            <a:pPr marL="0" indent="0" algn="just">
              <a:lnSpc>
                <a:spcPct val="110000"/>
              </a:lnSpc>
              <a:spcBef>
                <a:spcPts val="0"/>
              </a:spcBef>
              <a:buNone/>
            </a:pPr>
            <a:endParaRPr lang="en-US" sz="1200" b="0" i="1" dirty="0"/>
          </a:p>
          <a:p>
            <a:pPr marL="0" indent="0" algn="just">
              <a:lnSpc>
                <a:spcPct val="110000"/>
              </a:lnSpc>
              <a:spcBef>
                <a:spcPts val="0"/>
              </a:spcBef>
              <a:buNone/>
            </a:pPr>
            <a:endParaRPr lang="en-US" sz="1200" b="0" i="1" dirty="0"/>
          </a:p>
          <a:p>
            <a:pPr marL="0" indent="0" algn="just">
              <a:lnSpc>
                <a:spcPct val="110000"/>
              </a:lnSpc>
              <a:spcBef>
                <a:spcPts val="0"/>
              </a:spcBef>
              <a:buNone/>
            </a:pPr>
            <a:endParaRPr lang="en-US" sz="1200" b="0" i="1" dirty="0"/>
          </a:p>
        </p:txBody>
      </p:sp>
    </p:spTree>
    <p:extLst>
      <p:ext uri="{BB962C8B-B14F-4D97-AF65-F5344CB8AC3E}">
        <p14:creationId xmlns:p14="http://schemas.microsoft.com/office/powerpoint/2010/main" val="307132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82C1A-5670-87BF-8EA7-4787F666EE55}"/>
              </a:ext>
            </a:extLst>
          </p:cNvPr>
          <p:cNvSpPr>
            <a:spLocks noGrp="1"/>
          </p:cNvSpPr>
          <p:nvPr>
            <p:ph type="title"/>
          </p:nvPr>
        </p:nvSpPr>
        <p:spPr/>
        <p:txBody>
          <a:bodyPr>
            <a:normAutofit fontScale="90000"/>
          </a:bodyPr>
          <a:lstStyle/>
          <a:p>
            <a:r>
              <a:rPr lang="en-US" dirty="0"/>
              <a:t>The Fed’s New Interest Rate Cycle</a:t>
            </a:r>
          </a:p>
        </p:txBody>
      </p:sp>
    </p:spTree>
    <p:extLst>
      <p:ext uri="{BB962C8B-B14F-4D97-AF65-F5344CB8AC3E}">
        <p14:creationId xmlns:p14="http://schemas.microsoft.com/office/powerpoint/2010/main" val="421512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B5CAC-E480-6A91-A121-280B80C5D442}"/>
              </a:ext>
            </a:extLst>
          </p:cNvPr>
          <p:cNvSpPr>
            <a:spLocks noGrp="1"/>
          </p:cNvSpPr>
          <p:nvPr>
            <p:ph type="title"/>
          </p:nvPr>
        </p:nvSpPr>
        <p:spPr/>
        <p:txBody>
          <a:bodyPr/>
          <a:lstStyle/>
          <a:p>
            <a:r>
              <a:rPr lang="en-US" dirty="0"/>
              <a:t>The Preferred Measure of Inflation</a:t>
            </a:r>
          </a:p>
        </p:txBody>
      </p:sp>
      <p:graphicFrame>
        <p:nvGraphicFramePr>
          <p:cNvPr id="7" name="Object 6">
            <a:extLst>
              <a:ext uri="{FF2B5EF4-FFF2-40B4-BE49-F238E27FC236}">
                <a16:creationId xmlns:a16="http://schemas.microsoft.com/office/drawing/2014/main" id="{5EEAC5DA-6BE8-1684-F9E6-B602749B735F}"/>
              </a:ext>
            </a:extLst>
          </p:cNvPr>
          <p:cNvGraphicFramePr>
            <a:graphicFrameLocks noChangeAspect="1"/>
          </p:cNvGraphicFramePr>
          <p:nvPr>
            <p:extLst>
              <p:ext uri="{D42A27DB-BD31-4B8C-83A1-F6EECF244321}">
                <p14:modId xmlns:p14="http://schemas.microsoft.com/office/powerpoint/2010/main" val="1746114747"/>
              </p:ext>
            </p:extLst>
          </p:nvPr>
        </p:nvGraphicFramePr>
        <p:xfrm>
          <a:off x="1915257" y="1033272"/>
          <a:ext cx="8507007" cy="5211491"/>
        </p:xfrm>
        <a:graphic>
          <a:graphicData uri="http://schemas.openxmlformats.org/presentationml/2006/ole">
            <mc:AlternateContent xmlns:mc="http://schemas.openxmlformats.org/markup-compatibility/2006">
              <mc:Choice xmlns:v="urn:schemas-microsoft-com:vml" Requires="v">
                <p:oleObj name="ActiveGraph" r:id="rId3" imgW="8429592" imgH="5505393" progId="FDSCHART.FDSChartCtrlUnicode.1">
                  <p:embed/>
                </p:oleObj>
              </mc:Choice>
              <mc:Fallback>
                <p:oleObj name="ActiveGraph" r:id="rId3" imgW="8429592" imgH="5505393" progId="FDSCHART.FDSChartCtrlUnicode.1">
                  <p:embed/>
                  <p:pic>
                    <p:nvPicPr>
                      <p:cNvPr id="7" name="Object 6">
                        <a:extLst>
                          <a:ext uri="{FF2B5EF4-FFF2-40B4-BE49-F238E27FC236}">
                            <a16:creationId xmlns:a16="http://schemas.microsoft.com/office/drawing/2014/main" id="{5EEAC5DA-6BE8-1684-F9E6-B602749B735F}"/>
                          </a:ext>
                        </a:extLst>
                      </p:cNvPr>
                      <p:cNvPicPr/>
                      <p:nvPr/>
                    </p:nvPicPr>
                    <p:blipFill>
                      <a:blip r:embed="rId4"/>
                      <a:stretch>
                        <a:fillRect/>
                      </a:stretch>
                    </p:blipFill>
                    <p:spPr>
                      <a:xfrm>
                        <a:off x="1915257" y="1033272"/>
                        <a:ext cx="8507007" cy="5211491"/>
                      </a:xfrm>
                      <a:prstGeom prst="rect">
                        <a:avLst/>
                      </a:prstGeom>
                    </p:spPr>
                  </p:pic>
                </p:oleObj>
              </mc:Fallback>
            </mc:AlternateContent>
          </a:graphicData>
        </a:graphic>
      </p:graphicFrame>
    </p:spTree>
    <p:extLst>
      <p:ext uri="{BB962C8B-B14F-4D97-AF65-F5344CB8AC3E}">
        <p14:creationId xmlns:p14="http://schemas.microsoft.com/office/powerpoint/2010/main" val="1756542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4AF58-211A-6B9D-D19B-B952295BE76B}"/>
              </a:ext>
            </a:extLst>
          </p:cNvPr>
          <p:cNvSpPr>
            <a:spLocks noGrp="1"/>
          </p:cNvSpPr>
          <p:nvPr>
            <p:ph type="title"/>
          </p:nvPr>
        </p:nvSpPr>
        <p:spPr/>
        <p:txBody>
          <a:bodyPr/>
          <a:lstStyle/>
          <a:p>
            <a:r>
              <a:rPr lang="en-US" dirty="0"/>
              <a:t>Will History Repeat?</a:t>
            </a:r>
          </a:p>
        </p:txBody>
      </p:sp>
      <p:graphicFrame>
        <p:nvGraphicFramePr>
          <p:cNvPr id="5" name="Object 4">
            <a:extLst>
              <a:ext uri="{FF2B5EF4-FFF2-40B4-BE49-F238E27FC236}">
                <a16:creationId xmlns:a16="http://schemas.microsoft.com/office/drawing/2014/main" id="{D45FBB0C-2156-72D0-6CD9-BB290E627863}"/>
              </a:ext>
            </a:extLst>
          </p:cNvPr>
          <p:cNvGraphicFramePr>
            <a:graphicFrameLocks noChangeAspect="1"/>
          </p:cNvGraphicFramePr>
          <p:nvPr>
            <p:extLst>
              <p:ext uri="{D42A27DB-BD31-4B8C-83A1-F6EECF244321}">
                <p14:modId xmlns:p14="http://schemas.microsoft.com/office/powerpoint/2010/main" val="3127148026"/>
              </p:ext>
            </p:extLst>
          </p:nvPr>
        </p:nvGraphicFramePr>
        <p:xfrm>
          <a:off x="1274742" y="1124712"/>
          <a:ext cx="9634278" cy="5120051"/>
        </p:xfrm>
        <a:graphic>
          <a:graphicData uri="http://schemas.openxmlformats.org/presentationml/2006/ole">
            <mc:AlternateContent xmlns:mc="http://schemas.openxmlformats.org/markup-compatibility/2006">
              <mc:Choice xmlns:v="urn:schemas-microsoft-com:vml" Requires="v">
                <p:oleObj name="ActiveGraph" r:id="rId3" imgW="9543983" imgH="5457962" progId="FDSCHART.FDSChartCtrlUnicode.1">
                  <p:embed/>
                </p:oleObj>
              </mc:Choice>
              <mc:Fallback>
                <p:oleObj name="ActiveGraph" r:id="rId3" imgW="9543983" imgH="5457962" progId="FDSCHART.FDSChartCtrlUnicode.1">
                  <p:embed/>
                  <p:pic>
                    <p:nvPicPr>
                      <p:cNvPr id="5" name="Object 4">
                        <a:extLst>
                          <a:ext uri="{FF2B5EF4-FFF2-40B4-BE49-F238E27FC236}">
                            <a16:creationId xmlns:a16="http://schemas.microsoft.com/office/drawing/2014/main" id="{D45FBB0C-2156-72D0-6CD9-BB290E627863}"/>
                          </a:ext>
                        </a:extLst>
                      </p:cNvPr>
                      <p:cNvPicPr/>
                      <p:nvPr/>
                    </p:nvPicPr>
                    <p:blipFill>
                      <a:blip r:embed="rId4"/>
                      <a:stretch>
                        <a:fillRect/>
                      </a:stretch>
                    </p:blipFill>
                    <p:spPr>
                      <a:xfrm>
                        <a:off x="1274742" y="1124712"/>
                        <a:ext cx="9634278" cy="5120051"/>
                      </a:xfrm>
                      <a:prstGeom prst="rect">
                        <a:avLst/>
                      </a:prstGeom>
                    </p:spPr>
                  </p:pic>
                </p:oleObj>
              </mc:Fallback>
            </mc:AlternateContent>
          </a:graphicData>
        </a:graphic>
      </p:graphicFrame>
    </p:spTree>
    <p:extLst>
      <p:ext uri="{BB962C8B-B14F-4D97-AF65-F5344CB8AC3E}">
        <p14:creationId xmlns:p14="http://schemas.microsoft.com/office/powerpoint/2010/main" val="337732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82C1A-5670-87BF-8EA7-4787F666EE55}"/>
              </a:ext>
            </a:extLst>
          </p:cNvPr>
          <p:cNvSpPr>
            <a:spLocks noGrp="1"/>
          </p:cNvSpPr>
          <p:nvPr>
            <p:ph type="title"/>
          </p:nvPr>
        </p:nvSpPr>
        <p:spPr/>
        <p:txBody>
          <a:bodyPr>
            <a:normAutofit/>
          </a:bodyPr>
          <a:lstStyle/>
          <a:p>
            <a:r>
              <a:rPr lang="en-US" dirty="0"/>
              <a:t>Softening Economy</a:t>
            </a:r>
          </a:p>
        </p:txBody>
      </p:sp>
    </p:spTree>
    <p:extLst>
      <p:ext uri="{BB962C8B-B14F-4D97-AF65-F5344CB8AC3E}">
        <p14:creationId xmlns:p14="http://schemas.microsoft.com/office/powerpoint/2010/main" val="424499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E461-5341-3DA9-E4F7-DC9BD1993D75}"/>
              </a:ext>
            </a:extLst>
          </p:cNvPr>
          <p:cNvSpPr>
            <a:spLocks noGrp="1"/>
          </p:cNvSpPr>
          <p:nvPr>
            <p:ph type="title"/>
          </p:nvPr>
        </p:nvSpPr>
        <p:spPr/>
        <p:txBody>
          <a:bodyPr/>
          <a:lstStyle/>
          <a:p>
            <a:r>
              <a:rPr lang="en-US" dirty="0"/>
              <a:t>High Borrowing Costs Taking a Toll</a:t>
            </a:r>
          </a:p>
        </p:txBody>
      </p:sp>
      <p:graphicFrame>
        <p:nvGraphicFramePr>
          <p:cNvPr id="5" name="Object 4">
            <a:extLst>
              <a:ext uri="{FF2B5EF4-FFF2-40B4-BE49-F238E27FC236}">
                <a16:creationId xmlns:a16="http://schemas.microsoft.com/office/drawing/2014/main" id="{B61464A4-B86D-FBCF-0112-9269052FB1A8}"/>
              </a:ext>
            </a:extLst>
          </p:cNvPr>
          <p:cNvGraphicFramePr>
            <a:graphicFrameLocks noChangeAspect="1"/>
          </p:cNvGraphicFramePr>
          <p:nvPr>
            <p:extLst>
              <p:ext uri="{D42A27DB-BD31-4B8C-83A1-F6EECF244321}">
                <p14:modId xmlns:p14="http://schemas.microsoft.com/office/powerpoint/2010/main" val="3526533879"/>
              </p:ext>
            </p:extLst>
          </p:nvPr>
        </p:nvGraphicFramePr>
        <p:xfrm>
          <a:off x="1738344" y="1069848"/>
          <a:ext cx="8990273" cy="5174915"/>
        </p:xfrm>
        <a:graphic>
          <a:graphicData uri="http://schemas.openxmlformats.org/presentationml/2006/ole">
            <mc:AlternateContent xmlns:mc="http://schemas.openxmlformats.org/markup-compatibility/2006">
              <mc:Choice xmlns:v="urn:schemas-microsoft-com:vml" Requires="v">
                <p:oleObj name="ActiveGraph" r:id="rId3" imgW="8953634" imgH="5486297" progId="FDSCHART.FDSChartCtrlUnicode.1">
                  <p:embed/>
                </p:oleObj>
              </mc:Choice>
              <mc:Fallback>
                <p:oleObj name="ActiveGraph" r:id="rId3" imgW="8953634" imgH="5486297" progId="FDSCHART.FDSChartCtrlUnicode.1">
                  <p:embed/>
                  <p:pic>
                    <p:nvPicPr>
                      <p:cNvPr id="5" name="Object 4">
                        <a:extLst>
                          <a:ext uri="{FF2B5EF4-FFF2-40B4-BE49-F238E27FC236}">
                            <a16:creationId xmlns:a16="http://schemas.microsoft.com/office/drawing/2014/main" id="{B61464A4-B86D-FBCF-0112-9269052FB1A8}"/>
                          </a:ext>
                        </a:extLst>
                      </p:cNvPr>
                      <p:cNvPicPr/>
                      <p:nvPr/>
                    </p:nvPicPr>
                    <p:blipFill>
                      <a:blip r:embed="rId4"/>
                      <a:stretch>
                        <a:fillRect/>
                      </a:stretch>
                    </p:blipFill>
                    <p:spPr>
                      <a:xfrm>
                        <a:off x="1738344" y="1069848"/>
                        <a:ext cx="8990273" cy="5174915"/>
                      </a:xfrm>
                      <a:prstGeom prst="rect">
                        <a:avLst/>
                      </a:prstGeom>
                    </p:spPr>
                  </p:pic>
                </p:oleObj>
              </mc:Fallback>
            </mc:AlternateContent>
          </a:graphicData>
        </a:graphic>
      </p:graphicFrame>
    </p:spTree>
    <p:extLst>
      <p:ext uri="{BB962C8B-B14F-4D97-AF65-F5344CB8AC3E}">
        <p14:creationId xmlns:p14="http://schemas.microsoft.com/office/powerpoint/2010/main" val="133739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5E6A-A011-EF99-4F13-8DC695AEA86C}"/>
              </a:ext>
            </a:extLst>
          </p:cNvPr>
          <p:cNvSpPr>
            <a:spLocks noGrp="1"/>
          </p:cNvSpPr>
          <p:nvPr>
            <p:ph type="title"/>
          </p:nvPr>
        </p:nvSpPr>
        <p:spPr/>
        <p:txBody>
          <a:bodyPr/>
          <a:lstStyle/>
          <a:p>
            <a:r>
              <a:rPr lang="en-US" dirty="0"/>
              <a:t>Manufacturing</a:t>
            </a:r>
          </a:p>
        </p:txBody>
      </p:sp>
      <p:graphicFrame>
        <p:nvGraphicFramePr>
          <p:cNvPr id="5" name="Object 4">
            <a:extLst>
              <a:ext uri="{FF2B5EF4-FFF2-40B4-BE49-F238E27FC236}">
                <a16:creationId xmlns:a16="http://schemas.microsoft.com/office/drawing/2014/main" id="{FF9CD354-6422-9E8E-18EB-18500B8C446B}"/>
              </a:ext>
            </a:extLst>
          </p:cNvPr>
          <p:cNvGraphicFramePr>
            <a:graphicFrameLocks noChangeAspect="1"/>
          </p:cNvGraphicFramePr>
          <p:nvPr>
            <p:extLst>
              <p:ext uri="{D42A27DB-BD31-4B8C-83A1-F6EECF244321}">
                <p14:modId xmlns:p14="http://schemas.microsoft.com/office/powerpoint/2010/main" val="1964394943"/>
              </p:ext>
            </p:extLst>
          </p:nvPr>
        </p:nvGraphicFramePr>
        <p:xfrm>
          <a:off x="1318062" y="1106424"/>
          <a:ext cx="9547638" cy="5138339"/>
        </p:xfrm>
        <a:graphic>
          <a:graphicData uri="http://schemas.openxmlformats.org/presentationml/2006/ole">
            <mc:AlternateContent xmlns:mc="http://schemas.openxmlformats.org/markup-compatibility/2006">
              <mc:Choice xmlns:v="urn:schemas-microsoft-com:vml" Requires="v">
                <p:oleObj name="ActiveGraph" r:id="rId3" imgW="9544146" imgH="5438855" progId="FDSCHART.FDSChartCtrlUnicode.1">
                  <p:embed/>
                </p:oleObj>
              </mc:Choice>
              <mc:Fallback>
                <p:oleObj name="ActiveGraph" r:id="rId3" imgW="9544146" imgH="5438855" progId="FDSCHART.FDSChartCtrlUnicode.1">
                  <p:embed/>
                  <p:pic>
                    <p:nvPicPr>
                      <p:cNvPr id="5" name="Object 4">
                        <a:extLst>
                          <a:ext uri="{FF2B5EF4-FFF2-40B4-BE49-F238E27FC236}">
                            <a16:creationId xmlns:a16="http://schemas.microsoft.com/office/drawing/2014/main" id="{FF9CD354-6422-9E8E-18EB-18500B8C446B}"/>
                          </a:ext>
                        </a:extLst>
                      </p:cNvPr>
                      <p:cNvPicPr/>
                      <p:nvPr/>
                    </p:nvPicPr>
                    <p:blipFill>
                      <a:blip r:embed="rId4"/>
                      <a:stretch>
                        <a:fillRect/>
                      </a:stretch>
                    </p:blipFill>
                    <p:spPr>
                      <a:xfrm>
                        <a:off x="1318062" y="1106424"/>
                        <a:ext cx="9547638" cy="5138339"/>
                      </a:xfrm>
                      <a:prstGeom prst="rect">
                        <a:avLst/>
                      </a:prstGeom>
                    </p:spPr>
                  </p:pic>
                </p:oleObj>
              </mc:Fallback>
            </mc:AlternateContent>
          </a:graphicData>
        </a:graphic>
      </p:graphicFrame>
    </p:spTree>
    <p:extLst>
      <p:ext uri="{BB962C8B-B14F-4D97-AF65-F5344CB8AC3E}">
        <p14:creationId xmlns:p14="http://schemas.microsoft.com/office/powerpoint/2010/main" val="21234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52AC2-A2F3-6C21-6D64-85781D551C4B}"/>
              </a:ext>
            </a:extLst>
          </p:cNvPr>
          <p:cNvSpPr>
            <a:spLocks noGrp="1"/>
          </p:cNvSpPr>
          <p:nvPr>
            <p:ph type="title"/>
          </p:nvPr>
        </p:nvSpPr>
        <p:spPr/>
        <p:txBody>
          <a:bodyPr/>
          <a:lstStyle/>
          <a:p>
            <a:r>
              <a:rPr lang="en-US" dirty="0"/>
              <a:t>Loosen Up</a:t>
            </a:r>
          </a:p>
        </p:txBody>
      </p:sp>
      <p:graphicFrame>
        <p:nvGraphicFramePr>
          <p:cNvPr id="5" name="Object 4">
            <a:extLst>
              <a:ext uri="{FF2B5EF4-FFF2-40B4-BE49-F238E27FC236}">
                <a16:creationId xmlns:a16="http://schemas.microsoft.com/office/drawing/2014/main" id="{6FDCCB1E-0041-414C-1200-86E39B03A4BB}"/>
              </a:ext>
            </a:extLst>
          </p:cNvPr>
          <p:cNvGraphicFramePr>
            <a:graphicFrameLocks noChangeAspect="1"/>
          </p:cNvGraphicFramePr>
          <p:nvPr>
            <p:extLst>
              <p:ext uri="{D42A27DB-BD31-4B8C-83A1-F6EECF244321}">
                <p14:modId xmlns:p14="http://schemas.microsoft.com/office/powerpoint/2010/main" val="657531427"/>
              </p:ext>
            </p:extLst>
          </p:nvPr>
        </p:nvGraphicFramePr>
        <p:xfrm>
          <a:off x="1312555" y="1147957"/>
          <a:ext cx="9558652" cy="5167827"/>
        </p:xfrm>
        <a:graphic>
          <a:graphicData uri="http://schemas.openxmlformats.org/presentationml/2006/ole">
            <mc:AlternateContent xmlns:mc="http://schemas.openxmlformats.org/markup-compatibility/2006">
              <mc:Choice xmlns:v="urn:schemas-microsoft-com:vml" Requires="v">
                <p:oleObj name="ActiveGraph" r:id="rId3" imgW="9515566" imgH="5438866" progId="FDSCHART.FDSChartCtrlUnicode.1">
                  <p:embed/>
                </p:oleObj>
              </mc:Choice>
              <mc:Fallback>
                <p:oleObj name="ActiveGraph" r:id="rId3" imgW="9515566" imgH="5438866" progId="FDSCHART.FDSChartCtrlUnicode.1">
                  <p:embed/>
                  <p:pic>
                    <p:nvPicPr>
                      <p:cNvPr id="5" name="Object 4">
                        <a:extLst>
                          <a:ext uri="{FF2B5EF4-FFF2-40B4-BE49-F238E27FC236}">
                            <a16:creationId xmlns:a16="http://schemas.microsoft.com/office/drawing/2014/main" id="{6FDCCB1E-0041-414C-1200-86E39B03A4BB}"/>
                          </a:ext>
                        </a:extLst>
                      </p:cNvPr>
                      <p:cNvPicPr/>
                      <p:nvPr/>
                    </p:nvPicPr>
                    <p:blipFill>
                      <a:blip r:embed="rId4"/>
                      <a:stretch>
                        <a:fillRect/>
                      </a:stretch>
                    </p:blipFill>
                    <p:spPr>
                      <a:xfrm>
                        <a:off x="1312555" y="1147957"/>
                        <a:ext cx="9558652" cy="5167827"/>
                      </a:xfrm>
                      <a:prstGeom prst="rect">
                        <a:avLst/>
                      </a:prstGeom>
                    </p:spPr>
                  </p:pic>
                </p:oleObj>
              </mc:Fallback>
            </mc:AlternateContent>
          </a:graphicData>
        </a:graphic>
      </p:graphicFrame>
    </p:spTree>
    <p:extLst>
      <p:ext uri="{BB962C8B-B14F-4D97-AF65-F5344CB8AC3E}">
        <p14:creationId xmlns:p14="http://schemas.microsoft.com/office/powerpoint/2010/main" val="3059389186"/>
      </p:ext>
    </p:extLst>
  </p:cSld>
  <p:clrMapOvr>
    <a:masterClrMapping/>
  </p:clrMapOvr>
</p:sld>
</file>

<file path=ppt/theme/theme1.xml><?xml version="1.0" encoding="utf-8"?>
<a:theme xmlns:a="http://schemas.openxmlformats.org/drawingml/2006/main" name="Office Theme">
  <a:themeElements>
    <a:clrScheme name="Custom 7">
      <a:dk1>
        <a:srgbClr val="000000"/>
      </a:dk1>
      <a:lt1>
        <a:srgbClr val="FFFFFF"/>
      </a:lt1>
      <a:dk2>
        <a:srgbClr val="44546A"/>
      </a:dk2>
      <a:lt2>
        <a:srgbClr val="E7E6E6"/>
      </a:lt2>
      <a:accent1>
        <a:srgbClr val="000000"/>
      </a:accent1>
      <a:accent2>
        <a:srgbClr val="36166D"/>
      </a:accent2>
      <a:accent3>
        <a:srgbClr val="F6C371"/>
      </a:accent3>
      <a:accent4>
        <a:srgbClr val="656565"/>
      </a:accent4>
      <a:accent5>
        <a:srgbClr val="E0E1E2"/>
      </a:accent5>
      <a:accent6>
        <a:srgbClr val="85206C"/>
      </a:accent6>
      <a:hlink>
        <a:srgbClr val="489ADB"/>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14351</TotalTime>
  <Words>2426</Words>
  <Application>Microsoft Office PowerPoint</Application>
  <PresentationFormat>Widescreen</PresentationFormat>
  <Paragraphs>128</Paragraphs>
  <Slides>22</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Georgia</vt:lpstr>
      <vt:lpstr>Wingdings</vt:lpstr>
      <vt:lpstr>Office Theme</vt:lpstr>
      <vt:lpstr>ActiveGraph</vt:lpstr>
      <vt:lpstr>PowerPoint Presentation</vt:lpstr>
      <vt:lpstr>PowerPoint Presentation</vt:lpstr>
      <vt:lpstr>The Fed’s New Interest Rate Cycle</vt:lpstr>
      <vt:lpstr>The Preferred Measure of Inflation</vt:lpstr>
      <vt:lpstr>Will History Repeat?</vt:lpstr>
      <vt:lpstr>Softening Economy</vt:lpstr>
      <vt:lpstr>High Borrowing Costs Taking a Toll</vt:lpstr>
      <vt:lpstr>Manufacturing</vt:lpstr>
      <vt:lpstr>Loosen Up</vt:lpstr>
      <vt:lpstr>Election/Volatility</vt:lpstr>
      <vt:lpstr>Pre-Election Returns</vt:lpstr>
      <vt:lpstr>Post-Election Returns</vt:lpstr>
      <vt:lpstr>How to Pay for Federal Spending Initiatives?</vt:lpstr>
      <vt:lpstr>What This Means for Markets</vt:lpstr>
      <vt:lpstr>Momentum and Breadth</vt:lpstr>
      <vt:lpstr>High Valuations</vt:lpstr>
      <vt:lpstr>Yield Curve</vt:lpstr>
      <vt:lpstr>Credit Spreads are Tight</vt:lpstr>
      <vt:lpstr>Moving Pieces</vt:lpstr>
      <vt:lpstr> Thank You. Follow Us:  CeteraIM</vt:lpstr>
      <vt:lpstr>Disclosures</vt:lpstr>
      <vt:lpstr>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Cetera Master Template</dc:title>
  <dc:creator>Ashleigh Hamaguchi</dc:creator>
  <cp:lastModifiedBy>Jake Merritt</cp:lastModifiedBy>
  <cp:revision>61</cp:revision>
  <dcterms:created xsi:type="dcterms:W3CDTF">2022-05-23T19:08:26Z</dcterms:created>
  <dcterms:modified xsi:type="dcterms:W3CDTF">2024-09-23T17:59:14Z</dcterms:modified>
</cp:coreProperties>
</file>